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Lst>
  <p:sldSz cy="5143500" cx="9144000"/>
  <p:notesSz cx="6858000" cy="9144000"/>
  <p:embeddedFontLst>
    <p:embeddedFont>
      <p:font typeface="Architects Daughter"/>
      <p:regular r:id="rId56"/>
    </p:embeddedFont>
    <p:embeddedFont>
      <p:font typeface="Rock Salt"/>
      <p:regular r:id="rId57"/>
    </p:embeddedFont>
    <p:embeddedFont>
      <p:font typeface="Bree Serif"/>
      <p:regular r:id="rId58"/>
    </p:embeddedFont>
    <p:embeddedFont>
      <p:font typeface="Alegreya"/>
      <p:regular r:id="rId59"/>
      <p:bold r:id="rId60"/>
      <p:italic r:id="rId61"/>
      <p:boldItalic r:id="rId6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AC7B517B-3705-428A-8EC5-FB54182A832D}">
  <a:tblStyle styleId="{AC7B517B-3705-428A-8EC5-FB54182A832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Alegreya-boldItalic.fntdata"/><Relationship Id="rId61" Type="http://schemas.openxmlformats.org/officeDocument/2006/relationships/font" Target="fonts/Alegreya-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Alegreya-bold.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font" Target="fonts/RockSalt-regular.fntdata"/><Relationship Id="rId12" Type="http://schemas.openxmlformats.org/officeDocument/2006/relationships/slide" Target="slides/slide7.xml"/><Relationship Id="rId56" Type="http://schemas.openxmlformats.org/officeDocument/2006/relationships/font" Target="fonts/ArchitectsDaughter-regular.fntdata"/><Relationship Id="rId15" Type="http://schemas.openxmlformats.org/officeDocument/2006/relationships/slide" Target="slides/slide10.xml"/><Relationship Id="rId59" Type="http://schemas.openxmlformats.org/officeDocument/2006/relationships/font" Target="fonts/Alegreya-regular.fntdata"/><Relationship Id="rId14" Type="http://schemas.openxmlformats.org/officeDocument/2006/relationships/slide" Target="slides/slide9.xml"/><Relationship Id="rId58" Type="http://schemas.openxmlformats.org/officeDocument/2006/relationships/font" Target="fonts/BreeSerif-regular.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c6f75fce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c6f75fc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166118d7d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66118d7d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166118d7d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66118d7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Billy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166268ed41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66268ed41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Julie W</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166268ed41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66268ed41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166268ed41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66268ed41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166268ed41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166268ed41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1699b80b8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1699b80b8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1699b80b82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1699b80b8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1699b80b82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699b80b82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1fc856816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fc856816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c6f75fce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c6f75fce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1699b80b82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699b80b82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1699b80b8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699b80b8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1699b80b8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699b80b8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g1699b80b82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699b80b82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Glenda</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1699b80b82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1699b80b8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1699b80b8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699b80b8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Barb</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1699b80b8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699b80b8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Barb</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1699b80b8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699b80b8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Kendra</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1699b80b82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699b80b82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Jolynn</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1699b80b8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699b80b8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Melissa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17d8e9253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7d8e925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1699b80b8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699b80b8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Jamie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1699b80b82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1699b80b82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1699b80b82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1699b80b82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1695ef53c2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1695ef53c2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Sharon</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1695ef53c2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1695ef53c2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1695ef53c2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1695ef53c2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16971f5906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16971f5906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166118d7d8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166118d7d8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Google Shape;301;g1695ef53c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695ef53c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6" name="Shape 306"/>
        <p:cNvGrpSpPr/>
        <p:nvPr/>
      </p:nvGrpSpPr>
      <p:grpSpPr>
        <a:xfrm>
          <a:off x="0" y="0"/>
          <a:ext cx="0" cy="0"/>
          <a:chOff x="0" y="0"/>
          <a:chExt cx="0" cy="0"/>
        </a:xfrm>
      </p:grpSpPr>
      <p:sp>
        <p:nvSpPr>
          <p:cNvPr id="307" name="Google Shape;307;g1695ef53c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1695ef53c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242e98b75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42e98b7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Google Shape;313;g1699b80b82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1699b80b82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17dad2b3f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17dad2b3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165e08e6bc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165e08e6b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165e08e6bc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165e08e6bc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166118d7d8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166118d7d8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165e08e6bc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165e08e6bc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Kelly</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165e08e6bc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165e08e6bc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Kevin and Mandy</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1699b80b82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1699b80b82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Kelly-medicine forms are on top of filing cabinet in Nurse Joanie’s office if anyone asks  for one</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166268ed4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66268ed4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g166268ed41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166268ed41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c6f75fce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c6f75fce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5" name="Shape 365"/>
        <p:cNvGrpSpPr/>
        <p:nvPr/>
      </p:nvGrpSpPr>
      <p:grpSpPr>
        <a:xfrm>
          <a:off x="0" y="0"/>
          <a:ext cx="0" cy="0"/>
          <a:chOff x="0" y="0"/>
          <a:chExt cx="0" cy="0"/>
        </a:xfrm>
      </p:grpSpPr>
      <p:sp>
        <p:nvSpPr>
          <p:cNvPr id="366" name="Google Shape;366;g165e08e6bc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165e08e6bc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1662a84e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662a84e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c6f75fceb_0_1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c6f75fceb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166118d7d8_0_6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66118d7d8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16aa60dfd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6aa60dfd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dk1"/>
              </a:buClr>
              <a:buSzPts val="1800"/>
              <a:buChar char="●"/>
              <a:defRPr>
                <a:solidFill>
                  <a:schemeClr val="dk1"/>
                </a:solidFill>
              </a:defRPr>
            </a:lvl1pPr>
            <a:lvl2pPr indent="-317500" lvl="1" marL="914400" rtl="0">
              <a:spcBef>
                <a:spcPts val="1600"/>
              </a:spcBef>
              <a:spcAft>
                <a:spcPts val="0"/>
              </a:spcAft>
              <a:buClr>
                <a:schemeClr val="dk1"/>
              </a:buClr>
              <a:buSzPts val="1400"/>
              <a:buChar char="○"/>
              <a:defRPr>
                <a:solidFill>
                  <a:schemeClr val="dk1"/>
                </a:solidFill>
              </a:defRPr>
            </a:lvl2pPr>
            <a:lvl3pPr indent="-317500" lvl="2" marL="1371600" rtl="0">
              <a:spcBef>
                <a:spcPts val="1600"/>
              </a:spcBef>
              <a:spcAft>
                <a:spcPts val="0"/>
              </a:spcAft>
              <a:buClr>
                <a:schemeClr val="dk1"/>
              </a:buClr>
              <a:buSzPts val="1400"/>
              <a:buChar char="■"/>
              <a:defRPr>
                <a:solidFill>
                  <a:schemeClr val="dk1"/>
                </a:solidFill>
              </a:defRPr>
            </a:lvl3pPr>
            <a:lvl4pPr indent="-317500" lvl="3" marL="1828800" rtl="0">
              <a:spcBef>
                <a:spcPts val="1600"/>
              </a:spcBef>
              <a:spcAft>
                <a:spcPts val="0"/>
              </a:spcAft>
              <a:buClr>
                <a:schemeClr val="dk1"/>
              </a:buClr>
              <a:buSzPts val="1400"/>
              <a:buChar char="●"/>
              <a:defRPr>
                <a:solidFill>
                  <a:schemeClr val="dk1"/>
                </a:solidFill>
              </a:defRPr>
            </a:lvl4pPr>
            <a:lvl5pPr indent="-317500" lvl="4" marL="2286000" rtl="0">
              <a:spcBef>
                <a:spcPts val="1600"/>
              </a:spcBef>
              <a:spcAft>
                <a:spcPts val="0"/>
              </a:spcAft>
              <a:buClr>
                <a:schemeClr val="dk1"/>
              </a:buClr>
              <a:buSzPts val="1400"/>
              <a:buChar char="○"/>
              <a:defRPr>
                <a:solidFill>
                  <a:schemeClr val="dk1"/>
                </a:solidFill>
              </a:defRPr>
            </a:lvl5pPr>
            <a:lvl6pPr indent="-317500" lvl="5" marL="2743200" rtl="0">
              <a:spcBef>
                <a:spcPts val="1600"/>
              </a:spcBef>
              <a:spcAft>
                <a:spcPts val="0"/>
              </a:spcAft>
              <a:buClr>
                <a:schemeClr val="dk1"/>
              </a:buClr>
              <a:buSzPts val="1400"/>
              <a:buChar char="■"/>
              <a:defRPr>
                <a:solidFill>
                  <a:schemeClr val="dk1"/>
                </a:solidFill>
              </a:defRPr>
            </a:lvl6pPr>
            <a:lvl7pPr indent="-317500" lvl="6" marL="3200400" rtl="0">
              <a:spcBef>
                <a:spcPts val="1600"/>
              </a:spcBef>
              <a:spcAft>
                <a:spcPts val="0"/>
              </a:spcAft>
              <a:buClr>
                <a:schemeClr val="dk1"/>
              </a:buClr>
              <a:buSzPts val="1400"/>
              <a:buChar char="●"/>
              <a:defRPr>
                <a:solidFill>
                  <a:schemeClr val="dk1"/>
                </a:solidFill>
              </a:defRPr>
            </a:lvl7pPr>
            <a:lvl8pPr indent="-317500" lvl="7" marL="3657600" rtl="0">
              <a:spcBef>
                <a:spcPts val="1600"/>
              </a:spcBef>
              <a:spcAft>
                <a:spcPts val="0"/>
              </a:spcAft>
              <a:buClr>
                <a:schemeClr val="dk1"/>
              </a:buClr>
              <a:buSzPts val="1400"/>
              <a:buChar char="○"/>
              <a:defRPr>
                <a:solidFill>
                  <a:schemeClr val="dk1"/>
                </a:solidFill>
              </a:defRPr>
            </a:lvl8pPr>
            <a:lvl9pPr indent="-317500" lvl="8" marL="4114800" rtl="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af"/>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lt2"/>
              </a:buClr>
              <a:buSzPts val="1800"/>
              <a:buChar char="●"/>
              <a:defRPr sz="1800">
                <a:solidFill>
                  <a:schemeClr val="lt2"/>
                </a:solidFill>
              </a:defRPr>
            </a:lvl1pPr>
            <a:lvl2pPr indent="-317500" lvl="1" marL="914400" rtl="0">
              <a:lnSpc>
                <a:spcPct val="115000"/>
              </a:lnSpc>
              <a:spcBef>
                <a:spcPts val="1600"/>
              </a:spcBef>
              <a:spcAft>
                <a:spcPts val="0"/>
              </a:spcAft>
              <a:buClr>
                <a:schemeClr val="lt2"/>
              </a:buClr>
              <a:buSzPts val="1400"/>
              <a:buChar char="○"/>
              <a:defRPr>
                <a:solidFill>
                  <a:schemeClr val="lt2"/>
                </a:solidFill>
              </a:defRPr>
            </a:lvl2pPr>
            <a:lvl3pPr indent="-317500" lvl="2" marL="1371600" rtl="0">
              <a:lnSpc>
                <a:spcPct val="115000"/>
              </a:lnSpc>
              <a:spcBef>
                <a:spcPts val="1600"/>
              </a:spcBef>
              <a:spcAft>
                <a:spcPts val="0"/>
              </a:spcAft>
              <a:buClr>
                <a:schemeClr val="lt2"/>
              </a:buClr>
              <a:buSzPts val="1400"/>
              <a:buChar char="■"/>
              <a:defRPr>
                <a:solidFill>
                  <a:schemeClr val="lt2"/>
                </a:solidFill>
              </a:defRPr>
            </a:lvl3pPr>
            <a:lvl4pPr indent="-317500" lvl="3" marL="1828800" rtl="0">
              <a:lnSpc>
                <a:spcPct val="115000"/>
              </a:lnSpc>
              <a:spcBef>
                <a:spcPts val="1600"/>
              </a:spcBef>
              <a:spcAft>
                <a:spcPts val="0"/>
              </a:spcAft>
              <a:buClr>
                <a:schemeClr val="lt2"/>
              </a:buClr>
              <a:buSzPts val="1400"/>
              <a:buChar char="●"/>
              <a:defRPr>
                <a:solidFill>
                  <a:schemeClr val="lt2"/>
                </a:solidFill>
              </a:defRPr>
            </a:lvl4pPr>
            <a:lvl5pPr indent="-317500" lvl="4" marL="2286000" rtl="0">
              <a:lnSpc>
                <a:spcPct val="115000"/>
              </a:lnSpc>
              <a:spcBef>
                <a:spcPts val="1600"/>
              </a:spcBef>
              <a:spcAft>
                <a:spcPts val="0"/>
              </a:spcAft>
              <a:buClr>
                <a:schemeClr val="lt2"/>
              </a:buClr>
              <a:buSzPts val="1400"/>
              <a:buChar char="○"/>
              <a:defRPr>
                <a:solidFill>
                  <a:schemeClr val="lt2"/>
                </a:solidFill>
              </a:defRPr>
            </a:lvl5pPr>
            <a:lvl6pPr indent="-317500" lvl="5" marL="2743200" rtl="0">
              <a:lnSpc>
                <a:spcPct val="115000"/>
              </a:lnSpc>
              <a:spcBef>
                <a:spcPts val="1600"/>
              </a:spcBef>
              <a:spcAft>
                <a:spcPts val="0"/>
              </a:spcAft>
              <a:buClr>
                <a:schemeClr val="lt2"/>
              </a:buClr>
              <a:buSzPts val="1400"/>
              <a:buChar char="■"/>
              <a:defRPr>
                <a:solidFill>
                  <a:schemeClr val="lt2"/>
                </a:solidFill>
              </a:defRPr>
            </a:lvl6pPr>
            <a:lvl7pPr indent="-317500" lvl="6" marL="3200400" rtl="0">
              <a:lnSpc>
                <a:spcPct val="115000"/>
              </a:lnSpc>
              <a:spcBef>
                <a:spcPts val="1600"/>
              </a:spcBef>
              <a:spcAft>
                <a:spcPts val="0"/>
              </a:spcAft>
              <a:buClr>
                <a:schemeClr val="lt2"/>
              </a:buClr>
              <a:buSzPts val="1400"/>
              <a:buChar char="●"/>
              <a:defRPr>
                <a:solidFill>
                  <a:schemeClr val="lt2"/>
                </a:solidFill>
              </a:defRPr>
            </a:lvl7pPr>
            <a:lvl8pPr indent="-317500" lvl="7" marL="3657600" rtl="0">
              <a:lnSpc>
                <a:spcPct val="115000"/>
              </a:lnSpc>
              <a:spcBef>
                <a:spcPts val="1600"/>
              </a:spcBef>
              <a:spcAft>
                <a:spcPts val="0"/>
              </a:spcAft>
              <a:buClr>
                <a:schemeClr val="lt2"/>
              </a:buClr>
              <a:buSzPts val="1400"/>
              <a:buChar char="○"/>
              <a:defRPr>
                <a:solidFill>
                  <a:schemeClr val="lt2"/>
                </a:solidFill>
              </a:defRPr>
            </a:lvl8pPr>
            <a:lvl9pPr indent="-317500" lvl="8" marL="4114800" rtl="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lt2"/>
                </a:solidFill>
              </a:defRPr>
            </a:lvl1pPr>
            <a:lvl2pPr lvl="1" rtl="0" algn="r">
              <a:buNone/>
              <a:defRPr sz="1000">
                <a:solidFill>
                  <a:schemeClr val="lt2"/>
                </a:solidFill>
              </a:defRPr>
            </a:lvl2pPr>
            <a:lvl3pPr lvl="2" rtl="0" algn="r">
              <a:buNone/>
              <a:defRPr sz="1000">
                <a:solidFill>
                  <a:schemeClr val="lt2"/>
                </a:solidFill>
              </a:defRPr>
            </a:lvl3pPr>
            <a:lvl4pPr lvl="3" rtl="0" algn="r">
              <a:buNone/>
              <a:defRPr sz="1000">
                <a:solidFill>
                  <a:schemeClr val="lt2"/>
                </a:solidFill>
              </a:defRPr>
            </a:lvl4pPr>
            <a:lvl5pPr lvl="4" rtl="0" algn="r">
              <a:buNone/>
              <a:defRPr sz="1000">
                <a:solidFill>
                  <a:schemeClr val="lt2"/>
                </a:solidFill>
              </a:defRPr>
            </a:lvl5pPr>
            <a:lvl6pPr lvl="5" rtl="0" algn="r">
              <a:buNone/>
              <a:defRPr sz="1000">
                <a:solidFill>
                  <a:schemeClr val="lt2"/>
                </a:solidFill>
              </a:defRPr>
            </a:lvl6pPr>
            <a:lvl7pPr lvl="6" rtl="0" algn="r">
              <a:buNone/>
              <a:defRPr sz="1000">
                <a:solidFill>
                  <a:schemeClr val="lt2"/>
                </a:solidFill>
              </a:defRPr>
            </a:lvl7pPr>
            <a:lvl8pPr lvl="7" rtl="0" algn="r">
              <a:buNone/>
              <a:defRPr sz="1000">
                <a:solidFill>
                  <a:schemeClr val="lt2"/>
                </a:solidFill>
              </a:defRPr>
            </a:lvl8pPr>
            <a:lvl9pPr lvl="8" rtl="0" algn="r">
              <a:buNone/>
              <a:defRPr sz="1000">
                <a:solidFill>
                  <a:schemeClr val="lt2"/>
                </a:solidFill>
              </a:defRPr>
            </a:lvl9pPr>
          </a:lstStyle>
          <a:p>
            <a:pPr indent="0" lvl="0" marL="0" rtl="0" algn="r">
              <a:spcBef>
                <a:spcPts val="0"/>
              </a:spcBef>
              <a:spcAft>
                <a:spcPts val="0"/>
              </a:spcAft>
              <a:buNone/>
            </a:pPr>
            <a:fld id="{00000000-1234-1234-1234-123412341234}" type="slidenum">
              <a:rPr lang="af"/>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13.png"/><Relationship Id="rId5" Type="http://schemas.openxmlformats.org/officeDocument/2006/relationships/image" Target="../media/image9.png"/><Relationship Id="rId6" Type="http://schemas.openxmlformats.org/officeDocument/2006/relationships/image" Target="../media/image8.png"/><Relationship Id="rId7"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5.xml"/><Relationship Id="rId3" Type="http://schemas.openxmlformats.org/officeDocument/2006/relationships/hyperlink" Target="http://www.sunmandearborn.k12.in.us"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www.doe.in.gov/standards" TargetMode="Externa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5"/>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392900"/>
            <a:ext cx="8520600" cy="2404200"/>
          </a:xfrm>
          <a:prstGeom prst="rect">
            <a:avLst/>
          </a:prstGeom>
          <a:ln cap="flat" cmpd="sng" w="9525">
            <a:solidFill>
              <a:schemeClr val="lt1"/>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t/>
            </a:r>
            <a:endParaRPr b="1" sz="8000">
              <a:solidFill>
                <a:srgbClr val="CC0000"/>
              </a:solidFill>
            </a:endParaRPr>
          </a:p>
          <a:p>
            <a:pPr indent="0" lvl="0" marL="0" rtl="0" algn="ctr">
              <a:spcBef>
                <a:spcPts val="0"/>
              </a:spcBef>
              <a:spcAft>
                <a:spcPts val="0"/>
              </a:spcAft>
              <a:buNone/>
            </a:pPr>
            <a:r>
              <a:rPr b="1" lang="af" sz="8000">
                <a:solidFill>
                  <a:srgbClr val="CC0000"/>
                </a:solidFill>
                <a:latin typeface="Architects Daughter"/>
                <a:ea typeface="Architects Daughter"/>
                <a:cs typeface="Architects Daughter"/>
                <a:sym typeface="Architects Daughter"/>
              </a:rPr>
              <a:t>Curriculum Information</a:t>
            </a:r>
            <a:endParaRPr b="1" sz="8000">
              <a:solidFill>
                <a:srgbClr val="CC0000"/>
              </a:solidFill>
              <a:latin typeface="Architects Daughter"/>
              <a:ea typeface="Architects Daughter"/>
              <a:cs typeface="Architects Daughter"/>
              <a:sym typeface="Architects Daughter"/>
            </a:endParaRPr>
          </a:p>
        </p:txBody>
      </p:sp>
      <p:sp>
        <p:nvSpPr>
          <p:cNvPr id="55" name="Google Shape;55;p13"/>
          <p:cNvSpPr txBox="1"/>
          <p:nvPr>
            <p:ph idx="1" type="subTitle"/>
          </p:nvPr>
        </p:nvSpPr>
        <p:spPr>
          <a:xfrm>
            <a:off x="311700" y="2834125"/>
            <a:ext cx="8520600" cy="1612800"/>
          </a:xfrm>
          <a:prstGeom prst="rect">
            <a:avLst/>
          </a:prstGeom>
          <a:ln cap="flat" cmpd="sng" w="952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af">
                <a:solidFill>
                  <a:srgbClr val="000000"/>
                </a:solidFill>
                <a:latin typeface="Comic Sans MS"/>
                <a:ea typeface="Comic Sans MS"/>
                <a:cs typeface="Comic Sans MS"/>
                <a:sym typeface="Comic Sans MS"/>
              </a:rPr>
              <a:t>Bright</a:t>
            </a:r>
            <a:r>
              <a:rPr lang="af">
                <a:solidFill>
                  <a:srgbClr val="000000"/>
                </a:solidFill>
                <a:latin typeface="Comic Sans MS"/>
                <a:ea typeface="Comic Sans MS"/>
                <a:cs typeface="Comic Sans MS"/>
                <a:sym typeface="Comic Sans MS"/>
              </a:rPr>
              <a:t> Elementary School</a:t>
            </a:r>
            <a:endParaRPr>
              <a:solidFill>
                <a:srgbClr val="000000"/>
              </a:solidFill>
              <a:latin typeface="Comic Sans MS"/>
              <a:ea typeface="Comic Sans MS"/>
              <a:cs typeface="Comic Sans MS"/>
              <a:sym typeface="Comic Sans MS"/>
            </a:endParaRPr>
          </a:p>
          <a:p>
            <a:pPr indent="0" lvl="0" marL="0" rtl="0" algn="l">
              <a:spcBef>
                <a:spcPts val="0"/>
              </a:spcBef>
              <a:spcAft>
                <a:spcPts val="0"/>
              </a:spcAft>
              <a:buNone/>
            </a:pPr>
            <a:r>
              <a:t/>
            </a:r>
            <a:endParaRPr>
              <a:solidFill>
                <a:srgbClr val="000000"/>
              </a:solidFill>
              <a:latin typeface="Comic Sans MS"/>
              <a:ea typeface="Comic Sans MS"/>
              <a:cs typeface="Comic Sans MS"/>
              <a:sym typeface="Comic Sans MS"/>
            </a:endParaRPr>
          </a:p>
          <a:p>
            <a:pPr indent="0" lvl="0" marL="0" rtl="0" algn="ctr">
              <a:spcBef>
                <a:spcPts val="0"/>
              </a:spcBef>
              <a:spcAft>
                <a:spcPts val="0"/>
              </a:spcAft>
              <a:buNone/>
            </a:pPr>
            <a:r>
              <a:t/>
            </a:r>
            <a:endParaRPr>
              <a:solidFill>
                <a:srgbClr val="000000"/>
              </a:solidFill>
              <a:latin typeface="Comic Sans MS"/>
              <a:ea typeface="Comic Sans MS"/>
              <a:cs typeface="Comic Sans MS"/>
              <a:sym typeface="Comic Sans MS"/>
            </a:endParaRPr>
          </a:p>
          <a:p>
            <a:pPr indent="0" lvl="0" marL="0" rtl="0" algn="ctr">
              <a:spcBef>
                <a:spcPts val="0"/>
              </a:spcBef>
              <a:spcAft>
                <a:spcPts val="0"/>
              </a:spcAft>
              <a:buNone/>
            </a:pPr>
            <a:r>
              <a:t/>
            </a:r>
            <a:endParaRPr>
              <a:solidFill>
                <a:srgbClr val="000000"/>
              </a:solidFill>
              <a:latin typeface="Comic Sans MS"/>
              <a:ea typeface="Comic Sans MS"/>
              <a:cs typeface="Comic Sans MS"/>
              <a:sym typeface="Comic Sans M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nvSpPr>
        <p:spPr>
          <a:xfrm>
            <a:off x="459925" y="71450"/>
            <a:ext cx="8259900" cy="885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3600">
                <a:solidFill>
                  <a:srgbClr val="FFFFFF"/>
                </a:solidFill>
              </a:rPr>
              <a:t>Bright</a:t>
            </a:r>
            <a:r>
              <a:rPr b="1" lang="af" sz="3600">
                <a:solidFill>
                  <a:srgbClr val="FFFFFF"/>
                </a:solidFill>
              </a:rPr>
              <a:t> Elementary School Staff</a:t>
            </a:r>
            <a:endParaRPr b="1" sz="3600">
              <a:solidFill>
                <a:srgbClr val="FFFFFF"/>
              </a:solidFill>
            </a:endParaRPr>
          </a:p>
        </p:txBody>
      </p:sp>
      <p:graphicFrame>
        <p:nvGraphicFramePr>
          <p:cNvPr id="118" name="Google Shape;118;p22"/>
          <p:cNvGraphicFramePr/>
          <p:nvPr/>
        </p:nvGraphicFramePr>
        <p:xfrm>
          <a:off x="175613" y="1180300"/>
          <a:ext cx="3000000" cy="3000000"/>
        </p:xfrm>
        <a:graphic>
          <a:graphicData uri="http://schemas.openxmlformats.org/drawingml/2006/table">
            <a:tbl>
              <a:tblPr>
                <a:noFill/>
                <a:tableStyleId>{AC7B517B-3705-428A-8EC5-FB54182A832D}</a:tableStyleId>
              </a:tblPr>
              <a:tblGrid>
                <a:gridCol w="3932025"/>
                <a:gridCol w="4860750"/>
              </a:tblGrid>
              <a:tr h="967475">
                <a:tc>
                  <a:txBody>
                    <a:bodyPr/>
                    <a:lstStyle/>
                    <a:p>
                      <a:pPr indent="0" lvl="0" marL="0" rtl="0" algn="l">
                        <a:spcBef>
                          <a:spcPts val="0"/>
                        </a:spcBef>
                        <a:spcAft>
                          <a:spcPts val="0"/>
                        </a:spcAft>
                        <a:buNone/>
                      </a:pPr>
                      <a:r>
                        <a:rPr b="1" lang="af"/>
                        <a:t>Administrators: </a:t>
                      </a:r>
                      <a:endParaRPr b="1"/>
                    </a:p>
                    <a:p>
                      <a:pPr indent="0" lvl="0" marL="0" rtl="0" algn="l">
                        <a:spcBef>
                          <a:spcPts val="0"/>
                        </a:spcBef>
                        <a:spcAft>
                          <a:spcPts val="0"/>
                        </a:spcAft>
                        <a:buNone/>
                      </a:pPr>
                      <a:r>
                        <a:rPr lang="af"/>
                        <a:t>Dr. Andrew Jackson, Superintendent</a:t>
                      </a:r>
                      <a:endParaRPr/>
                    </a:p>
                    <a:p>
                      <a:pPr indent="0" lvl="0" marL="0" rtl="0" algn="l">
                        <a:spcBef>
                          <a:spcPts val="0"/>
                        </a:spcBef>
                        <a:spcAft>
                          <a:spcPts val="0"/>
                        </a:spcAft>
                        <a:buNone/>
                      </a:pPr>
                      <a:r>
                        <a:rPr lang="af"/>
                        <a:t>Kelly Roth, Principal</a:t>
                      </a:r>
                      <a:endParaRPr/>
                    </a:p>
                    <a:p>
                      <a:pPr indent="0" lvl="0" marL="0" rtl="0" algn="l">
                        <a:spcBef>
                          <a:spcPts val="0"/>
                        </a:spcBef>
                        <a:spcAft>
                          <a:spcPts val="0"/>
                        </a:spcAft>
                        <a:buNone/>
                      </a:pPr>
                      <a:r>
                        <a:t/>
                      </a:r>
                      <a:endParaRPr/>
                    </a:p>
                  </a:txBody>
                  <a:tcPr marT="91425" marB="91425" marR="91425" marL="91425">
                    <a:solidFill>
                      <a:srgbClr val="E06666"/>
                    </a:solidFill>
                  </a:tcPr>
                </a:tc>
                <a:tc>
                  <a:txBody>
                    <a:bodyPr/>
                    <a:lstStyle/>
                    <a:p>
                      <a:pPr indent="0" lvl="0" marL="0" rtl="0" algn="l">
                        <a:spcBef>
                          <a:spcPts val="0"/>
                        </a:spcBef>
                        <a:spcAft>
                          <a:spcPts val="0"/>
                        </a:spcAft>
                        <a:buNone/>
                      </a:pPr>
                      <a:r>
                        <a:rPr b="1" lang="af"/>
                        <a:t>Counselor:</a:t>
                      </a:r>
                      <a:endParaRPr/>
                    </a:p>
                    <a:p>
                      <a:pPr indent="0" lvl="0" marL="0" rtl="0" algn="l">
                        <a:spcBef>
                          <a:spcPts val="0"/>
                        </a:spcBef>
                        <a:spcAft>
                          <a:spcPts val="0"/>
                        </a:spcAft>
                        <a:buNone/>
                      </a:pPr>
                      <a:r>
                        <a:rPr lang="af"/>
                        <a:t>Abby Ruwe</a:t>
                      </a:r>
                      <a:endParaRPr/>
                    </a:p>
                    <a:p>
                      <a:pPr indent="0" lvl="0" marL="0" rtl="0" algn="l">
                        <a:spcBef>
                          <a:spcPts val="0"/>
                        </a:spcBef>
                        <a:spcAft>
                          <a:spcPts val="0"/>
                        </a:spcAft>
                        <a:buNone/>
                      </a:pPr>
                      <a:r>
                        <a:t/>
                      </a:r>
                      <a:endParaRPr b="1" sz="1000"/>
                    </a:p>
                  </a:txBody>
                  <a:tcPr marT="91425" marB="91425" marR="91425" marL="91425">
                    <a:solidFill>
                      <a:srgbClr val="E06666"/>
                    </a:solidFill>
                  </a:tcPr>
                </a:tc>
              </a:tr>
              <a:tr h="940675">
                <a:tc>
                  <a:txBody>
                    <a:bodyPr/>
                    <a:lstStyle/>
                    <a:p>
                      <a:pPr indent="0" lvl="0" marL="0" rtl="0" algn="l">
                        <a:spcBef>
                          <a:spcPts val="0"/>
                        </a:spcBef>
                        <a:spcAft>
                          <a:spcPts val="0"/>
                        </a:spcAft>
                        <a:buNone/>
                      </a:pPr>
                      <a:r>
                        <a:rPr b="1" lang="af"/>
                        <a:t>Office Staff: </a:t>
                      </a:r>
                      <a:r>
                        <a:rPr lang="af"/>
                        <a:t>Martha Rosenberger and Jamie Shartzer</a:t>
                      </a:r>
                      <a:endParaRPr/>
                    </a:p>
                    <a:p>
                      <a:pPr indent="0" lvl="0" marL="0" rtl="0" algn="l">
                        <a:spcBef>
                          <a:spcPts val="0"/>
                        </a:spcBef>
                        <a:spcAft>
                          <a:spcPts val="0"/>
                        </a:spcAft>
                        <a:buNone/>
                      </a:pPr>
                      <a:r>
                        <a:rPr b="1" lang="af"/>
                        <a:t>School Nurse: </a:t>
                      </a:r>
                      <a:r>
                        <a:rPr lang="af"/>
                        <a:t>Sue Simpson</a:t>
                      </a:r>
                      <a:endParaRPr/>
                    </a:p>
                    <a:p>
                      <a:pPr indent="0" lvl="0" marL="0" rtl="0" algn="l">
                        <a:spcBef>
                          <a:spcPts val="0"/>
                        </a:spcBef>
                        <a:spcAft>
                          <a:spcPts val="0"/>
                        </a:spcAft>
                        <a:buNone/>
                      </a:pPr>
                      <a:r>
                        <a:rPr b="1" lang="af"/>
                        <a:t>Librarian:</a:t>
                      </a:r>
                      <a:r>
                        <a:rPr lang="af"/>
                        <a:t> Lisa Hempfling</a:t>
                      </a:r>
                      <a:endParaRPr/>
                    </a:p>
                  </a:txBody>
                  <a:tcPr marT="91425" marB="91425" marR="91425" marL="91425">
                    <a:solidFill>
                      <a:srgbClr val="E06666"/>
                    </a:solidFill>
                  </a:tcPr>
                </a:tc>
                <a:tc>
                  <a:txBody>
                    <a:bodyPr/>
                    <a:lstStyle/>
                    <a:p>
                      <a:pPr indent="0" lvl="0" marL="0" rtl="0" algn="l">
                        <a:spcBef>
                          <a:spcPts val="0"/>
                        </a:spcBef>
                        <a:spcAft>
                          <a:spcPts val="0"/>
                        </a:spcAft>
                        <a:buNone/>
                      </a:pPr>
                      <a:r>
                        <a:rPr b="1" lang="af"/>
                        <a:t>Custodians:</a:t>
                      </a:r>
                      <a:endParaRPr b="1"/>
                    </a:p>
                    <a:p>
                      <a:pPr indent="0" lvl="0" marL="0" rtl="0" algn="l">
                        <a:spcBef>
                          <a:spcPts val="0"/>
                        </a:spcBef>
                        <a:spcAft>
                          <a:spcPts val="0"/>
                        </a:spcAft>
                        <a:buNone/>
                      </a:pPr>
                      <a:r>
                        <a:rPr lang="af"/>
                        <a:t>Ed Osman, Brad Callaway, </a:t>
                      </a:r>
                      <a:r>
                        <a:rPr lang="af"/>
                        <a:t>Mark O’Shaughnessy, </a:t>
                      </a:r>
                      <a:endParaRPr/>
                    </a:p>
                  </a:txBody>
                  <a:tcPr marT="91425" marB="91425" marR="91425" marL="91425">
                    <a:solidFill>
                      <a:srgbClr val="E06666"/>
                    </a:solidFill>
                  </a:tcPr>
                </a:tc>
              </a:tr>
              <a:tr h="1269700">
                <a:tc>
                  <a:txBody>
                    <a:bodyPr/>
                    <a:lstStyle/>
                    <a:p>
                      <a:pPr indent="0" lvl="0" marL="0" rtl="0" algn="l">
                        <a:spcBef>
                          <a:spcPts val="0"/>
                        </a:spcBef>
                        <a:spcAft>
                          <a:spcPts val="0"/>
                        </a:spcAft>
                        <a:buNone/>
                      </a:pPr>
                      <a:r>
                        <a:rPr b="1" lang="af"/>
                        <a:t>Cafeteria Staff:</a:t>
                      </a:r>
                      <a:endParaRPr b="1"/>
                    </a:p>
                    <a:p>
                      <a:pPr indent="0" lvl="0" marL="0" rtl="0" algn="l">
                        <a:spcBef>
                          <a:spcPts val="0"/>
                        </a:spcBef>
                        <a:spcAft>
                          <a:spcPts val="0"/>
                        </a:spcAft>
                        <a:buNone/>
                      </a:pPr>
                      <a:r>
                        <a:rPr lang="af"/>
                        <a:t>Carolyn O’Shaughnessy</a:t>
                      </a:r>
                      <a:r>
                        <a:rPr lang="af"/>
                        <a:t>, Food Service Director</a:t>
                      </a:r>
                      <a:endParaRPr/>
                    </a:p>
                    <a:p>
                      <a:pPr indent="0" lvl="0" marL="0" rtl="0" algn="l">
                        <a:spcBef>
                          <a:spcPts val="0"/>
                        </a:spcBef>
                        <a:spcAft>
                          <a:spcPts val="0"/>
                        </a:spcAft>
                        <a:buNone/>
                      </a:pPr>
                      <a:r>
                        <a:rPr lang="af" sz="1000"/>
                        <a:t>Tina Clary, Donna Crague, Cathy Kolb, Janet Joyce, Tonya Collins, Mary Ann Rolfes</a:t>
                      </a:r>
                      <a:endParaRPr sz="1000"/>
                    </a:p>
                    <a:p>
                      <a:pPr indent="0" lvl="0" marL="0" rtl="0" algn="l">
                        <a:spcBef>
                          <a:spcPts val="0"/>
                        </a:spcBef>
                        <a:spcAft>
                          <a:spcPts val="0"/>
                        </a:spcAft>
                        <a:buNone/>
                      </a:pPr>
                      <a:r>
                        <a:t/>
                      </a:r>
                      <a:endParaRPr/>
                    </a:p>
                  </a:txBody>
                  <a:tcPr marT="91425" marB="91425" marR="91425" marL="91425">
                    <a:solidFill>
                      <a:srgbClr val="E06666"/>
                    </a:solidFill>
                  </a:tcPr>
                </a:tc>
                <a:tc>
                  <a:txBody>
                    <a:bodyPr/>
                    <a:lstStyle/>
                    <a:p>
                      <a:pPr indent="0" lvl="0" marL="0" rtl="0" algn="l">
                        <a:spcBef>
                          <a:spcPts val="0"/>
                        </a:spcBef>
                        <a:spcAft>
                          <a:spcPts val="0"/>
                        </a:spcAft>
                        <a:buNone/>
                      </a:pPr>
                      <a:r>
                        <a:rPr b="1" lang="af"/>
                        <a:t>Teachers: </a:t>
                      </a:r>
                      <a:r>
                        <a:rPr b="1" lang="af" sz="1000"/>
                        <a:t>S</a:t>
                      </a:r>
                      <a:r>
                        <a:rPr b="1" lang="af" sz="1000"/>
                        <a:t>ee coming slides</a:t>
                      </a:r>
                      <a:endParaRPr b="1" sz="1000"/>
                    </a:p>
                    <a:p>
                      <a:pPr indent="0" lvl="0" marL="0" rtl="0" algn="l">
                        <a:spcBef>
                          <a:spcPts val="0"/>
                        </a:spcBef>
                        <a:spcAft>
                          <a:spcPts val="0"/>
                        </a:spcAft>
                        <a:buNone/>
                      </a:pPr>
                      <a:r>
                        <a:rPr b="1" lang="af"/>
                        <a:t>Assistants:</a:t>
                      </a:r>
                      <a:endParaRPr b="1"/>
                    </a:p>
                    <a:p>
                      <a:pPr indent="0" lvl="0" marL="0" rtl="0" algn="l">
                        <a:spcBef>
                          <a:spcPts val="0"/>
                        </a:spcBef>
                        <a:spcAft>
                          <a:spcPts val="0"/>
                        </a:spcAft>
                        <a:buNone/>
                      </a:pPr>
                      <a:r>
                        <a:rPr lang="af" sz="1000"/>
                        <a:t>Stephanie Vaught, Vickie Newport, Kelly Lewis, Angie Wagner, Sandra Origer, Rebecca Wulzerbacher, Ronda Hall, Jami Brandenburg, Teresa Bolinger, Angela Block, Patty Bourquein, Katie Ravenna, Rita Steins, Heather Borntrager, Jamie Callaway, Nicole Walden, Amber Humble, Renee McCann, Kaila Earehart, Minnie Carson, Christa Losciavo, Pink Bates</a:t>
                      </a:r>
                      <a:endParaRPr sz="1000"/>
                    </a:p>
                    <a:p>
                      <a:pPr indent="0" lvl="0" marL="0" rtl="0" algn="l">
                        <a:spcBef>
                          <a:spcPts val="0"/>
                        </a:spcBef>
                        <a:spcAft>
                          <a:spcPts val="0"/>
                        </a:spcAft>
                        <a:buNone/>
                      </a:pPr>
                      <a:r>
                        <a:t/>
                      </a:r>
                      <a:endParaRPr/>
                    </a:p>
                  </a:txBody>
                  <a:tcPr marT="91425" marB="91425" marR="91425" marL="91425">
                    <a:solidFill>
                      <a:srgbClr val="E06666"/>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22" name="Shape 122"/>
        <p:cNvGrpSpPr/>
        <p:nvPr/>
      </p:nvGrpSpPr>
      <p:grpSpPr>
        <a:xfrm>
          <a:off x="0" y="0"/>
          <a:ext cx="0" cy="0"/>
          <a:chOff x="0" y="0"/>
          <a:chExt cx="0" cy="0"/>
        </a:xfrm>
      </p:grpSpPr>
      <p:sp>
        <p:nvSpPr>
          <p:cNvPr id="123" name="Google Shape;123;p23"/>
          <p:cNvSpPr txBox="1"/>
          <p:nvPr/>
        </p:nvSpPr>
        <p:spPr>
          <a:xfrm>
            <a:off x="419575" y="125025"/>
            <a:ext cx="8188500" cy="562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4000">
                <a:solidFill>
                  <a:srgbClr val="CC0000"/>
                </a:solidFill>
              </a:rPr>
              <a:t>Special Area: PE</a:t>
            </a:r>
            <a:endParaRPr b="1" sz="4000">
              <a:solidFill>
                <a:srgbClr val="CC0000"/>
              </a:solidFill>
            </a:endParaRPr>
          </a:p>
          <a:p>
            <a:pPr indent="0" lvl="0" marL="0" rtl="0" algn="ctr">
              <a:spcBef>
                <a:spcPts val="0"/>
              </a:spcBef>
              <a:spcAft>
                <a:spcPts val="0"/>
              </a:spcAft>
              <a:buNone/>
            </a:pPr>
            <a:r>
              <a:t/>
            </a:r>
            <a:endParaRPr b="1" sz="6000">
              <a:solidFill>
                <a:srgbClr val="CC0000"/>
              </a:solidFill>
            </a:endParaRPr>
          </a:p>
          <a:p>
            <a:pPr indent="0" lvl="0" marL="0" rtl="0" algn="ctr">
              <a:spcBef>
                <a:spcPts val="0"/>
              </a:spcBef>
              <a:spcAft>
                <a:spcPts val="0"/>
              </a:spcAft>
              <a:buNone/>
            </a:pPr>
            <a:r>
              <a:t/>
            </a:r>
            <a:endParaRPr b="1" sz="6000">
              <a:solidFill>
                <a:srgbClr val="CC0000"/>
              </a:solidFill>
            </a:endParaRPr>
          </a:p>
          <a:p>
            <a:pPr indent="0" lvl="0" marL="0" rtl="0" algn="ctr">
              <a:spcBef>
                <a:spcPts val="0"/>
              </a:spcBef>
              <a:spcAft>
                <a:spcPts val="0"/>
              </a:spcAft>
              <a:buNone/>
            </a:pPr>
            <a:r>
              <a:t/>
            </a:r>
            <a:endParaRPr sz="4800">
              <a:solidFill>
                <a:srgbClr val="F3F3F3"/>
              </a:solidFill>
            </a:endParaRPr>
          </a:p>
        </p:txBody>
      </p:sp>
      <p:sp>
        <p:nvSpPr>
          <p:cNvPr id="124" name="Google Shape;124;p23"/>
          <p:cNvSpPr txBox="1"/>
          <p:nvPr/>
        </p:nvSpPr>
        <p:spPr>
          <a:xfrm>
            <a:off x="375000" y="803650"/>
            <a:ext cx="8134800" cy="308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af" sz="2000">
                <a:solidFill>
                  <a:srgbClr val="666666"/>
                </a:solidFill>
              </a:rPr>
              <a:t>All students in grades K-5 attend PE class one time per week.</a:t>
            </a:r>
            <a:endParaRPr b="1" sz="2000"/>
          </a:p>
          <a:p>
            <a:pPr indent="0" lvl="0" marL="0" rtl="0" algn="ctr">
              <a:spcBef>
                <a:spcPts val="0"/>
              </a:spcBef>
              <a:spcAft>
                <a:spcPts val="0"/>
              </a:spcAft>
              <a:buNone/>
            </a:pPr>
            <a:r>
              <a:rPr b="1" lang="af" sz="3000"/>
              <a:t>Teacher: Lisa Tyler</a:t>
            </a:r>
            <a:endParaRPr b="1" sz="3000"/>
          </a:p>
          <a:p>
            <a:pPr indent="0" lvl="0" marL="0" rtl="0" algn="l">
              <a:spcBef>
                <a:spcPts val="0"/>
              </a:spcBef>
              <a:spcAft>
                <a:spcPts val="0"/>
              </a:spcAft>
              <a:buNone/>
            </a:pPr>
            <a:r>
              <a:t/>
            </a:r>
            <a:endParaRPr>
              <a:solidFill>
                <a:srgbClr val="FFFFFF"/>
              </a:solidFill>
            </a:endParaRPr>
          </a:p>
          <a:p>
            <a:pPr indent="0" lvl="0" marL="0" rtl="0" algn="l">
              <a:spcBef>
                <a:spcPts val="0"/>
              </a:spcBef>
              <a:spcAft>
                <a:spcPts val="0"/>
              </a:spcAft>
              <a:buNone/>
            </a:pPr>
            <a:r>
              <a:t/>
            </a:r>
            <a:endParaRPr>
              <a:solidFill>
                <a:srgbClr val="FFFFFF"/>
              </a:solidFill>
            </a:endParaRPr>
          </a:p>
        </p:txBody>
      </p:sp>
      <p:sp>
        <p:nvSpPr>
          <p:cNvPr id="125" name="Google Shape;125;p23"/>
          <p:cNvSpPr txBox="1"/>
          <p:nvPr/>
        </p:nvSpPr>
        <p:spPr>
          <a:xfrm>
            <a:off x="1225200" y="2496625"/>
            <a:ext cx="6657600" cy="77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3"/>
          <p:cNvSpPr txBox="1"/>
          <p:nvPr/>
        </p:nvSpPr>
        <p:spPr>
          <a:xfrm>
            <a:off x="115575" y="1845725"/>
            <a:ext cx="7767300" cy="3089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b="1" lang="af"/>
              <a:t>Goal: </a:t>
            </a:r>
            <a:r>
              <a:rPr lang="af"/>
              <a:t>To provide students with the knowledge and skills necessary for the development of a healthy and active lifestyle.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b="1" lang="af"/>
              <a:t>Process:</a:t>
            </a:r>
            <a:endParaRPr b="1"/>
          </a:p>
          <a:p>
            <a:pPr indent="-317500" lvl="1" marL="914400" rtl="0" algn="l">
              <a:spcBef>
                <a:spcPts val="0"/>
              </a:spcBef>
              <a:spcAft>
                <a:spcPts val="0"/>
              </a:spcAft>
              <a:buSzPts val="1400"/>
              <a:buChar char="○"/>
            </a:pPr>
            <a:r>
              <a:rPr lang="af"/>
              <a:t>Skill development for K-2 (throwing, catching, jump rope, sportsmanship, etc.) </a:t>
            </a:r>
            <a:endParaRPr/>
          </a:p>
          <a:p>
            <a:pPr indent="-317500" lvl="1" marL="914400" rtl="0" algn="l">
              <a:spcBef>
                <a:spcPts val="0"/>
              </a:spcBef>
              <a:spcAft>
                <a:spcPts val="0"/>
              </a:spcAft>
              <a:buSzPts val="1400"/>
              <a:buChar char="○"/>
            </a:pPr>
            <a:r>
              <a:rPr lang="af"/>
              <a:t>Continued focus on locomotor (skip, gallop, walk, etc.), non-locomotor (bend, straighten, twist, etc. )skills throughout grade levels</a:t>
            </a:r>
            <a:endParaRPr/>
          </a:p>
          <a:p>
            <a:pPr indent="-317500" lvl="1" marL="914400" rtl="0" algn="l">
              <a:spcBef>
                <a:spcPts val="0"/>
              </a:spcBef>
              <a:spcAft>
                <a:spcPts val="0"/>
              </a:spcAft>
              <a:buSzPts val="1400"/>
              <a:buChar char="○"/>
            </a:pPr>
            <a:r>
              <a:rPr lang="af"/>
              <a:t>Integrating new activities (roller skating, dodgbee, and gaga) and life long activities (bowling, basketball, volleyball, etc.) to promote interest in being active</a:t>
            </a:r>
            <a:endParaRPr/>
          </a:p>
          <a:p>
            <a:pPr indent="-317500" lvl="1" marL="914400" rtl="0" algn="l">
              <a:spcBef>
                <a:spcPts val="0"/>
              </a:spcBef>
              <a:spcAft>
                <a:spcPts val="0"/>
              </a:spcAft>
              <a:buSzPts val="1400"/>
              <a:buChar char="○"/>
            </a:pPr>
            <a:r>
              <a:rPr lang="af"/>
              <a:t>Heavy focus on being active and the benefits of a healthy lifestyle</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af"/>
              <a:t>                                               Students are expected to bring proper shoes to each class.</a:t>
            </a:r>
            <a:endParaRPr/>
          </a:p>
        </p:txBody>
      </p:sp>
      <p:pic>
        <p:nvPicPr>
          <p:cNvPr descr="... used in various sports" id="127" name="Google Shape;127;p23"/>
          <p:cNvPicPr preferRelativeResize="0"/>
          <p:nvPr/>
        </p:nvPicPr>
        <p:blipFill>
          <a:blip r:embed="rId3">
            <a:alphaModFix/>
          </a:blip>
          <a:stretch>
            <a:fillRect/>
          </a:stretch>
        </p:blipFill>
        <p:spPr>
          <a:xfrm rot="4118983">
            <a:off x="7377504" y="3320200"/>
            <a:ext cx="1485918" cy="17660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31" name="Shape 131"/>
        <p:cNvGrpSpPr/>
        <p:nvPr/>
      </p:nvGrpSpPr>
      <p:grpSpPr>
        <a:xfrm>
          <a:off x="0" y="0"/>
          <a:ext cx="0" cy="0"/>
          <a:chOff x="0" y="0"/>
          <a:chExt cx="0" cy="0"/>
        </a:xfrm>
      </p:grpSpPr>
      <p:sp>
        <p:nvSpPr>
          <p:cNvPr id="132" name="Google Shape;132;p24"/>
          <p:cNvSpPr txBox="1"/>
          <p:nvPr/>
        </p:nvSpPr>
        <p:spPr>
          <a:xfrm>
            <a:off x="473225" y="160125"/>
            <a:ext cx="8188500" cy="24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3000">
                <a:solidFill>
                  <a:srgbClr val="CC0000"/>
                </a:solidFill>
                <a:latin typeface="Rock Salt"/>
                <a:ea typeface="Rock Salt"/>
                <a:cs typeface="Rock Salt"/>
                <a:sym typeface="Rock Salt"/>
              </a:rPr>
              <a:t>Special Area: Music</a:t>
            </a:r>
            <a:endParaRPr b="1" sz="3000">
              <a:solidFill>
                <a:srgbClr val="CC0000"/>
              </a:solidFill>
              <a:latin typeface="Rock Salt"/>
              <a:ea typeface="Rock Salt"/>
              <a:cs typeface="Rock Salt"/>
              <a:sym typeface="Rock Salt"/>
            </a:endParaRPr>
          </a:p>
          <a:p>
            <a:pPr indent="0" lvl="0" marL="0" rtl="0" algn="ctr">
              <a:spcBef>
                <a:spcPts val="0"/>
              </a:spcBef>
              <a:spcAft>
                <a:spcPts val="0"/>
              </a:spcAft>
              <a:buNone/>
            </a:pPr>
            <a:r>
              <a:rPr b="1" i="1" lang="af"/>
              <a:t>All students in grades K-5 attend music class one time per week</a:t>
            </a:r>
            <a:r>
              <a:rPr b="1" i="1" lang="af" sz="2000">
                <a:solidFill>
                  <a:srgbClr val="666666"/>
                </a:solidFill>
              </a:rPr>
              <a:t>.</a:t>
            </a:r>
            <a:endParaRPr b="1" i="1" sz="2000">
              <a:solidFill>
                <a:srgbClr val="666666"/>
              </a:solidFill>
            </a:endParaRPr>
          </a:p>
          <a:p>
            <a:pPr indent="0" lvl="0" marL="0" rtl="0" algn="ctr">
              <a:spcBef>
                <a:spcPts val="0"/>
              </a:spcBef>
              <a:spcAft>
                <a:spcPts val="0"/>
              </a:spcAft>
              <a:buNone/>
            </a:pPr>
            <a:r>
              <a:t/>
            </a:r>
            <a:endParaRPr sz="4800">
              <a:solidFill>
                <a:srgbClr val="F3F3F3"/>
              </a:solidFill>
            </a:endParaRPr>
          </a:p>
        </p:txBody>
      </p:sp>
      <p:sp>
        <p:nvSpPr>
          <p:cNvPr id="133" name="Google Shape;133;p24"/>
          <p:cNvSpPr txBox="1"/>
          <p:nvPr/>
        </p:nvSpPr>
        <p:spPr>
          <a:xfrm>
            <a:off x="500075" y="956225"/>
            <a:ext cx="8134800" cy="488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2400"/>
              <a:t>Teacher: Maria Keck</a:t>
            </a:r>
            <a:endParaRPr b="1" sz="2400"/>
          </a:p>
          <a:p>
            <a:pPr indent="0" lvl="0" marL="0" rtl="0" algn="ctr">
              <a:spcBef>
                <a:spcPts val="0"/>
              </a:spcBef>
              <a:spcAft>
                <a:spcPts val="0"/>
              </a:spcAft>
              <a:buNone/>
            </a:pPr>
            <a:r>
              <a:t/>
            </a:r>
            <a:endParaRPr b="1" sz="3000"/>
          </a:p>
          <a:p>
            <a:pPr indent="0" lvl="0" marL="0" rtl="0" algn="ctr">
              <a:spcBef>
                <a:spcPts val="0"/>
              </a:spcBef>
              <a:spcAft>
                <a:spcPts val="0"/>
              </a:spcAft>
              <a:buNone/>
            </a:pPr>
            <a:r>
              <a:t/>
            </a:r>
            <a:endParaRPr b="1" sz="3000"/>
          </a:p>
          <a:p>
            <a:pPr indent="0" lvl="0" marL="0" rtl="0" algn="l">
              <a:spcBef>
                <a:spcPts val="0"/>
              </a:spcBef>
              <a:spcAft>
                <a:spcPts val="0"/>
              </a:spcAft>
              <a:buNone/>
            </a:pPr>
            <a:r>
              <a:t/>
            </a:r>
            <a:endParaRPr>
              <a:solidFill>
                <a:srgbClr val="FFFFFF"/>
              </a:solidFill>
            </a:endParaRPr>
          </a:p>
          <a:p>
            <a:pPr indent="0" lvl="0" marL="0" rtl="0" algn="l">
              <a:spcBef>
                <a:spcPts val="0"/>
              </a:spcBef>
              <a:spcAft>
                <a:spcPts val="0"/>
              </a:spcAft>
              <a:buNone/>
            </a:pPr>
            <a:r>
              <a:t/>
            </a:r>
            <a:endParaRPr>
              <a:solidFill>
                <a:srgbClr val="FFFFFF"/>
              </a:solidFill>
            </a:endParaRPr>
          </a:p>
        </p:txBody>
      </p:sp>
      <p:pic>
        <p:nvPicPr>
          <p:cNvPr id="134" name="Google Shape;134;p24"/>
          <p:cNvPicPr preferRelativeResize="0"/>
          <p:nvPr/>
        </p:nvPicPr>
        <p:blipFill>
          <a:blip r:embed="rId3">
            <a:alphaModFix/>
          </a:blip>
          <a:stretch>
            <a:fillRect/>
          </a:stretch>
        </p:blipFill>
        <p:spPr>
          <a:xfrm flipH="1">
            <a:off x="7169425" y="160125"/>
            <a:ext cx="678825" cy="607126"/>
          </a:xfrm>
          <a:prstGeom prst="rect">
            <a:avLst/>
          </a:prstGeom>
          <a:noFill/>
          <a:ln>
            <a:noFill/>
          </a:ln>
        </p:spPr>
      </p:pic>
      <p:sp>
        <p:nvSpPr>
          <p:cNvPr id="135" name="Google Shape;135;p24"/>
          <p:cNvSpPr txBox="1"/>
          <p:nvPr/>
        </p:nvSpPr>
        <p:spPr>
          <a:xfrm>
            <a:off x="473225" y="1444925"/>
            <a:ext cx="8188500" cy="126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af" sz="1200">
                <a:latin typeface="Alegreya"/>
                <a:ea typeface="Alegreya"/>
                <a:cs typeface="Alegreya"/>
                <a:sym typeface="Alegreya"/>
              </a:rPr>
              <a:t>“Music, along with the other fine arts, is a critical part of both society and education. Through participation in music, individuals develop the ability to think creatively as they work both individually and with others to develop skills, gain understanding of musical ideas, and produce musical products via performance, composition, and improvisation. These abilities to think critically and creatively, communicate effectively, and collaborate are ones that enable today’s students to navigate future professional environments successfully as they become life-long music participants.”</a:t>
            </a:r>
            <a:endParaRPr sz="1200">
              <a:latin typeface="Alegreya"/>
              <a:ea typeface="Alegreya"/>
              <a:cs typeface="Alegreya"/>
              <a:sym typeface="Alegreya"/>
            </a:endParaRPr>
          </a:p>
          <a:p>
            <a:pPr indent="0" lvl="0" marL="0" rtl="0" algn="ctr">
              <a:spcBef>
                <a:spcPts val="0"/>
              </a:spcBef>
              <a:spcAft>
                <a:spcPts val="0"/>
              </a:spcAft>
              <a:buNone/>
            </a:pPr>
            <a:r>
              <a:rPr i="1" lang="af" sz="1200">
                <a:latin typeface="Alegreya"/>
                <a:ea typeface="Alegreya"/>
                <a:cs typeface="Alegreya"/>
                <a:sym typeface="Alegreya"/>
              </a:rPr>
              <a:t>(Introduction to the 2018 Indiana Music Education Standards) </a:t>
            </a:r>
            <a:endParaRPr i="1" sz="1200">
              <a:latin typeface="Alegreya"/>
              <a:ea typeface="Alegreya"/>
              <a:cs typeface="Alegreya"/>
              <a:sym typeface="Alegreya"/>
            </a:endParaRPr>
          </a:p>
        </p:txBody>
      </p:sp>
      <p:pic>
        <p:nvPicPr>
          <p:cNvPr id="136" name="Google Shape;136;p24"/>
          <p:cNvPicPr preferRelativeResize="0"/>
          <p:nvPr/>
        </p:nvPicPr>
        <p:blipFill>
          <a:blip r:embed="rId4">
            <a:alphaModFix/>
          </a:blip>
          <a:stretch>
            <a:fillRect/>
          </a:stretch>
        </p:blipFill>
        <p:spPr>
          <a:xfrm>
            <a:off x="1298800" y="35725"/>
            <a:ext cx="450105" cy="1328100"/>
          </a:xfrm>
          <a:prstGeom prst="rect">
            <a:avLst/>
          </a:prstGeom>
          <a:noFill/>
          <a:ln>
            <a:noFill/>
          </a:ln>
        </p:spPr>
      </p:pic>
      <p:sp>
        <p:nvSpPr>
          <p:cNvPr id="137" name="Google Shape;137;p24"/>
          <p:cNvSpPr txBox="1"/>
          <p:nvPr/>
        </p:nvSpPr>
        <p:spPr>
          <a:xfrm>
            <a:off x="1298800" y="2828950"/>
            <a:ext cx="6426000" cy="45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af" sz="1200"/>
              <a:t>Our music curriculum is guided by the Indiana State Standards for Music. Those standards can be summarized</a:t>
            </a:r>
            <a:r>
              <a:rPr lang="af" sz="1200"/>
              <a:t> in the following four categories:</a:t>
            </a:r>
            <a:endParaRPr sz="1200"/>
          </a:p>
        </p:txBody>
      </p:sp>
      <p:graphicFrame>
        <p:nvGraphicFramePr>
          <p:cNvPr id="138" name="Google Shape;138;p24"/>
          <p:cNvGraphicFramePr/>
          <p:nvPr/>
        </p:nvGraphicFramePr>
        <p:xfrm>
          <a:off x="54950" y="3358000"/>
          <a:ext cx="3000000" cy="3000000"/>
        </p:xfrm>
        <a:graphic>
          <a:graphicData uri="http://schemas.openxmlformats.org/drawingml/2006/table">
            <a:tbl>
              <a:tblPr>
                <a:noFill/>
                <a:tableStyleId>{AC7B517B-3705-428A-8EC5-FB54182A832D}</a:tableStyleId>
              </a:tblPr>
              <a:tblGrid>
                <a:gridCol w="2277575"/>
                <a:gridCol w="2230225"/>
                <a:gridCol w="2267550"/>
                <a:gridCol w="2240250"/>
              </a:tblGrid>
              <a:tr h="1840950">
                <a:tc>
                  <a:txBody>
                    <a:bodyPr/>
                    <a:lstStyle/>
                    <a:p>
                      <a:pPr indent="0" lvl="0" marL="0" rtl="0" algn="l">
                        <a:spcBef>
                          <a:spcPts val="0"/>
                        </a:spcBef>
                        <a:spcAft>
                          <a:spcPts val="0"/>
                        </a:spcAft>
                        <a:buNone/>
                      </a:pPr>
                      <a:r>
                        <a:rPr b="1" lang="af" sz="1200"/>
                        <a:t>            </a:t>
                      </a:r>
                      <a:r>
                        <a:rPr b="1" lang="af" sz="1200" u="sng"/>
                        <a:t>Connect</a:t>
                      </a:r>
                      <a:endParaRPr b="1" sz="1200" u="sng"/>
                    </a:p>
                    <a:p>
                      <a:pPr indent="0" lvl="0" marL="0" rtl="0" algn="l">
                        <a:spcBef>
                          <a:spcPts val="0"/>
                        </a:spcBef>
                        <a:spcAft>
                          <a:spcPts val="0"/>
                        </a:spcAft>
                        <a:buNone/>
                      </a:pPr>
                      <a:r>
                        <a:rPr lang="af" sz="1200"/>
                        <a:t>Students explore the relationship between music and their personal experience, as well as its relationship to history and culture, to the other arts, and to disciplines outside of the arts.</a:t>
                      </a:r>
                      <a:endParaRPr sz="1200"/>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af" sz="1200" u="sng">
                          <a:solidFill>
                            <a:srgbClr val="B7B7B7"/>
                          </a:solidFill>
                          <a:highlight>
                            <a:srgbClr val="B7B7B7"/>
                          </a:highlight>
                        </a:rPr>
                        <a:t>    </a:t>
                      </a:r>
                      <a:r>
                        <a:rPr b="1" lang="af" sz="1200" u="sng"/>
                        <a:t>Listen and Respond</a:t>
                      </a:r>
                      <a:endParaRPr b="1" sz="1200" u="sng"/>
                    </a:p>
                    <a:p>
                      <a:pPr indent="0" lvl="0" marL="0" rtl="0" algn="l">
                        <a:spcBef>
                          <a:spcPts val="0"/>
                        </a:spcBef>
                        <a:spcAft>
                          <a:spcPts val="0"/>
                        </a:spcAft>
                        <a:buNone/>
                      </a:pPr>
                      <a:r>
                        <a:rPr lang="af" sz="1200"/>
                        <a:t>Students describe, interprete, analyze, and evaluate music and its elemental components</a:t>
                      </a:r>
                      <a:r>
                        <a:rPr lang="af" sz="1200"/>
                        <a:t>, and through this deeper understanding, </a:t>
                      </a:r>
                      <a:r>
                        <a:rPr lang="af" sz="1200"/>
                        <a:t>explore ways to respond to music </a:t>
                      </a:r>
                      <a:r>
                        <a:rPr lang="af" sz="1200"/>
                        <a:t>through movement.</a:t>
                      </a:r>
                      <a:endParaRPr sz="1200"/>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af" sz="1200"/>
                        <a:t>         </a:t>
                      </a:r>
                      <a:r>
                        <a:rPr b="1" lang="af" sz="1200">
                          <a:solidFill>
                            <a:srgbClr val="B7B7B7"/>
                          </a:solidFill>
                        </a:rPr>
                        <a:t> </a:t>
                      </a:r>
                      <a:r>
                        <a:rPr b="1" lang="af" sz="1200" u="sng">
                          <a:solidFill>
                            <a:srgbClr val="B7B7B7"/>
                          </a:solidFill>
                        </a:rPr>
                        <a:t>    </a:t>
                      </a:r>
                      <a:r>
                        <a:rPr b="1" lang="af" sz="1200" u="sng"/>
                        <a:t>Perform </a:t>
                      </a:r>
                      <a:endParaRPr b="1" sz="1200" u="sng"/>
                    </a:p>
                    <a:p>
                      <a:pPr indent="0" lvl="0" marL="0" rtl="0" algn="l">
                        <a:spcBef>
                          <a:spcPts val="0"/>
                        </a:spcBef>
                        <a:spcAft>
                          <a:spcPts val="0"/>
                        </a:spcAft>
                        <a:buNone/>
                      </a:pPr>
                      <a:r>
                        <a:rPr lang="af" sz="1200"/>
                        <a:t>Students develop and utilize rote memory, as well as the reading of written musical notation to sing and play instruments, alone and with others, using proper technique and performance etiquette.</a:t>
                      </a:r>
                      <a:endParaRPr sz="1200"/>
                    </a:p>
                    <a:p>
                      <a:pPr indent="0" lvl="0" marL="0" rtl="0" algn="l">
                        <a:spcBef>
                          <a:spcPts val="0"/>
                        </a:spcBef>
                        <a:spcAft>
                          <a:spcPts val="0"/>
                        </a:spcAft>
                        <a:buNone/>
                      </a:pPr>
                      <a:r>
                        <a:t/>
                      </a:r>
                      <a:endParaRPr sz="1200"/>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af" sz="1200"/>
                        <a:t>           </a:t>
                      </a:r>
                      <a:r>
                        <a:rPr b="1" lang="af" sz="1200" u="sng"/>
                        <a:t>Create</a:t>
                      </a:r>
                      <a:endParaRPr b="1" sz="1200" u="sng"/>
                    </a:p>
                    <a:p>
                      <a:pPr indent="0" lvl="0" marL="0" rtl="0" algn="l">
                        <a:spcBef>
                          <a:spcPts val="0"/>
                        </a:spcBef>
                        <a:spcAft>
                          <a:spcPts val="0"/>
                        </a:spcAft>
                        <a:buNone/>
                      </a:pPr>
                      <a:r>
                        <a:rPr lang="af" sz="1200"/>
                        <a:t>Students create a varied repertoire of music by improvising, audiating (internalizing), and composing or arranging music using traditional or non-traditional music notation.</a:t>
                      </a:r>
                      <a:endParaRPr sz="1200"/>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42" name="Shape 142"/>
        <p:cNvGrpSpPr/>
        <p:nvPr/>
      </p:nvGrpSpPr>
      <p:grpSpPr>
        <a:xfrm>
          <a:off x="0" y="0"/>
          <a:ext cx="0" cy="0"/>
          <a:chOff x="0" y="0"/>
          <a:chExt cx="0" cy="0"/>
        </a:xfrm>
      </p:grpSpPr>
      <p:pic>
        <p:nvPicPr>
          <p:cNvPr id="143" name="Google Shape;143;p25"/>
          <p:cNvPicPr preferRelativeResize="0"/>
          <p:nvPr/>
        </p:nvPicPr>
        <p:blipFill>
          <a:blip r:embed="rId3">
            <a:alphaModFix/>
          </a:blip>
          <a:stretch>
            <a:fillRect/>
          </a:stretch>
        </p:blipFill>
        <p:spPr>
          <a:xfrm>
            <a:off x="973885" y="3019775"/>
            <a:ext cx="371100" cy="371100"/>
          </a:xfrm>
          <a:prstGeom prst="rect">
            <a:avLst/>
          </a:prstGeom>
          <a:noFill/>
          <a:ln>
            <a:noFill/>
          </a:ln>
        </p:spPr>
      </p:pic>
      <p:sp>
        <p:nvSpPr>
          <p:cNvPr id="144" name="Google Shape;144;p25"/>
          <p:cNvSpPr txBox="1"/>
          <p:nvPr/>
        </p:nvSpPr>
        <p:spPr>
          <a:xfrm>
            <a:off x="473275" y="375050"/>
            <a:ext cx="8188500" cy="562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4000">
                <a:solidFill>
                  <a:srgbClr val="CC0000"/>
                </a:solidFill>
              </a:rPr>
              <a:t>Special Area: Art</a:t>
            </a:r>
            <a:endParaRPr b="1" sz="4000">
              <a:solidFill>
                <a:srgbClr val="CC0000"/>
              </a:solidFill>
            </a:endParaRPr>
          </a:p>
          <a:p>
            <a:pPr indent="0" lvl="0" marL="0" rtl="0" algn="ctr">
              <a:spcBef>
                <a:spcPts val="0"/>
              </a:spcBef>
              <a:spcAft>
                <a:spcPts val="0"/>
              </a:spcAft>
              <a:buNone/>
            </a:pPr>
            <a:r>
              <a:rPr b="1" i="1" lang="af" sz="2000">
                <a:solidFill>
                  <a:srgbClr val="666666"/>
                </a:solidFill>
              </a:rPr>
              <a:t>All students in grades K-5 attend art class one time per week.</a:t>
            </a:r>
            <a:endParaRPr sz="4800">
              <a:solidFill>
                <a:srgbClr val="F3F3F3"/>
              </a:solidFill>
            </a:endParaRPr>
          </a:p>
        </p:txBody>
      </p:sp>
      <p:sp>
        <p:nvSpPr>
          <p:cNvPr id="145" name="Google Shape;145;p25"/>
          <p:cNvSpPr txBox="1"/>
          <p:nvPr/>
        </p:nvSpPr>
        <p:spPr>
          <a:xfrm>
            <a:off x="1226675" y="1326200"/>
            <a:ext cx="7357500" cy="3571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3000"/>
              <a:t>Teacher: Carla Daugherty</a:t>
            </a:r>
            <a:endParaRPr b="1" sz="1500"/>
          </a:p>
          <a:p>
            <a:pPr indent="0" lvl="0" marL="457200" rtl="0" algn="l">
              <a:spcBef>
                <a:spcPts val="0"/>
              </a:spcBef>
              <a:spcAft>
                <a:spcPts val="0"/>
              </a:spcAft>
              <a:buNone/>
            </a:pPr>
            <a:r>
              <a:t/>
            </a:r>
            <a:endParaRPr b="1" sz="1200"/>
          </a:p>
          <a:p>
            <a:pPr indent="-304800" lvl="0" marL="457200" rtl="0" algn="l">
              <a:spcBef>
                <a:spcPts val="0"/>
              </a:spcBef>
              <a:spcAft>
                <a:spcPts val="0"/>
              </a:spcAft>
              <a:buSzPts val="1200"/>
              <a:buChar char="●"/>
            </a:pPr>
            <a:r>
              <a:rPr b="1" lang="af" sz="1200"/>
              <a:t>Goal : </a:t>
            </a:r>
            <a:r>
              <a:rPr lang="af" sz="1200"/>
              <a:t>To provide students with the knowledge, skills, and confidence necessary for creative development in visual arts. </a:t>
            </a:r>
            <a:endParaRPr sz="1200"/>
          </a:p>
          <a:p>
            <a:pPr indent="0" lvl="0" marL="457200" rtl="0" algn="l">
              <a:spcBef>
                <a:spcPts val="0"/>
              </a:spcBef>
              <a:spcAft>
                <a:spcPts val="0"/>
              </a:spcAft>
              <a:buNone/>
            </a:pPr>
            <a:r>
              <a:t/>
            </a:r>
            <a:endParaRPr b="1" sz="1200"/>
          </a:p>
          <a:p>
            <a:pPr indent="-304800" lvl="0" marL="457200" rtl="0" algn="l">
              <a:spcBef>
                <a:spcPts val="0"/>
              </a:spcBef>
              <a:spcAft>
                <a:spcPts val="0"/>
              </a:spcAft>
              <a:buSzPts val="1200"/>
              <a:buChar char="●"/>
            </a:pPr>
            <a:r>
              <a:rPr b="1" lang="af" sz="1200"/>
              <a:t>Processes :</a:t>
            </a:r>
            <a:endParaRPr b="1" sz="1200"/>
          </a:p>
          <a:p>
            <a:pPr indent="-304800" lvl="1" marL="914400" rtl="0" algn="l">
              <a:spcBef>
                <a:spcPts val="0"/>
              </a:spcBef>
              <a:spcAft>
                <a:spcPts val="0"/>
              </a:spcAft>
              <a:buSzPts val="1200"/>
              <a:buChar char="○"/>
            </a:pPr>
            <a:r>
              <a:rPr lang="af" sz="1200"/>
              <a:t>Students will be introduced to new mediums and explore using them. </a:t>
            </a:r>
            <a:endParaRPr sz="1200"/>
          </a:p>
          <a:p>
            <a:pPr indent="-304800" lvl="1" marL="914400" rtl="0" algn="l">
              <a:spcBef>
                <a:spcPts val="0"/>
              </a:spcBef>
              <a:spcAft>
                <a:spcPts val="0"/>
              </a:spcAft>
              <a:buSzPts val="1200"/>
              <a:buChar char="○"/>
            </a:pPr>
            <a:r>
              <a:rPr lang="af" sz="1200"/>
              <a:t>Students will learn the elements of art and principles of design and how to apply them to 2D and 3D art. </a:t>
            </a:r>
            <a:endParaRPr sz="1200"/>
          </a:p>
          <a:p>
            <a:pPr indent="-304800" lvl="1" marL="914400" rtl="0" algn="l">
              <a:spcBef>
                <a:spcPts val="0"/>
              </a:spcBef>
              <a:spcAft>
                <a:spcPts val="0"/>
              </a:spcAft>
              <a:buSzPts val="1200"/>
              <a:buChar char="○"/>
            </a:pPr>
            <a:r>
              <a:rPr lang="af" sz="1200"/>
              <a:t>Students will work on improving their craftsmanship from year to year.  </a:t>
            </a:r>
            <a:endParaRPr sz="1200"/>
          </a:p>
          <a:p>
            <a:pPr indent="-304800" lvl="1" marL="914400" rtl="0" algn="l">
              <a:spcBef>
                <a:spcPts val="0"/>
              </a:spcBef>
              <a:spcAft>
                <a:spcPts val="0"/>
              </a:spcAft>
              <a:buSzPts val="1200"/>
              <a:buChar char="○"/>
            </a:pPr>
            <a:r>
              <a:rPr lang="af" sz="1200"/>
              <a:t>Students will be able to be creative while also adhereing to basic guidelines.</a:t>
            </a:r>
            <a:endParaRPr sz="1200"/>
          </a:p>
          <a:p>
            <a:pPr indent="-304800" lvl="1" marL="914400" rtl="0" algn="l">
              <a:spcBef>
                <a:spcPts val="0"/>
              </a:spcBef>
              <a:spcAft>
                <a:spcPts val="0"/>
              </a:spcAft>
              <a:buSzPts val="1200"/>
              <a:buChar char="○"/>
            </a:pPr>
            <a:r>
              <a:rPr lang="af" sz="1200"/>
              <a:t>Students will learn the proper and safe use of art tools and materials, and be respectful of their own and other’s art pieces. </a:t>
            </a:r>
            <a:endParaRPr sz="1200"/>
          </a:p>
          <a:p>
            <a:pPr indent="-304800" lvl="1" marL="914400" rtl="0" algn="l">
              <a:spcBef>
                <a:spcPts val="0"/>
              </a:spcBef>
              <a:spcAft>
                <a:spcPts val="0"/>
              </a:spcAft>
              <a:buSzPts val="1200"/>
              <a:buChar char="○"/>
            </a:pPr>
            <a:r>
              <a:rPr lang="af" sz="1200"/>
              <a:t>Students will learn how to critique a piece of artwork (their own and someone else’s).</a:t>
            </a:r>
            <a:endParaRPr sz="1200"/>
          </a:p>
          <a:p>
            <a:pPr indent="0" lvl="0" marL="914400" rtl="0" algn="l">
              <a:spcBef>
                <a:spcPts val="0"/>
              </a:spcBef>
              <a:spcAft>
                <a:spcPts val="0"/>
              </a:spcAft>
              <a:buNone/>
            </a:pPr>
            <a:r>
              <a:t/>
            </a:r>
            <a:endParaRPr sz="1200"/>
          </a:p>
          <a:p>
            <a:pPr indent="0" lvl="0" marL="0" rtl="0" algn="ctr">
              <a:spcBef>
                <a:spcPts val="0"/>
              </a:spcBef>
              <a:spcAft>
                <a:spcPts val="0"/>
              </a:spcAft>
              <a:buNone/>
            </a:pPr>
            <a:r>
              <a:rPr b="1" lang="af" sz="1100"/>
              <a:t>Students are expected to bring necessary materials to class depending on what the project requires </a:t>
            </a:r>
            <a:endParaRPr b="1" sz="1100"/>
          </a:p>
          <a:p>
            <a:pPr indent="0" lvl="0" marL="0" rtl="0" algn="ctr">
              <a:spcBef>
                <a:spcPts val="0"/>
              </a:spcBef>
              <a:spcAft>
                <a:spcPts val="0"/>
              </a:spcAft>
              <a:buNone/>
            </a:pPr>
            <a:r>
              <a:rPr b="1" lang="af" sz="1100"/>
              <a:t>(pencil, variety of coloring supplies, and/or art shirt).</a:t>
            </a:r>
            <a:endParaRPr b="1" sz="1100"/>
          </a:p>
          <a:p>
            <a:pPr indent="0" lvl="0" marL="0" rtl="0" algn="l">
              <a:spcBef>
                <a:spcPts val="0"/>
              </a:spcBef>
              <a:spcAft>
                <a:spcPts val="0"/>
              </a:spcAft>
              <a:buNone/>
            </a:pPr>
            <a:r>
              <a:rPr lang="af" sz="1200"/>
              <a:t> </a:t>
            </a:r>
            <a:endParaRPr sz="1200"/>
          </a:p>
          <a:p>
            <a:pPr indent="0" lvl="0" marL="0" rtl="0" algn="l">
              <a:spcBef>
                <a:spcPts val="0"/>
              </a:spcBef>
              <a:spcAft>
                <a:spcPts val="0"/>
              </a:spcAft>
              <a:buNone/>
            </a:pPr>
            <a:r>
              <a:t/>
            </a:r>
            <a:endParaRPr sz="1500"/>
          </a:p>
          <a:p>
            <a:pPr indent="0" lvl="0" marL="0" rtl="0" algn="l">
              <a:spcBef>
                <a:spcPts val="0"/>
              </a:spcBef>
              <a:spcAft>
                <a:spcPts val="0"/>
              </a:spcAft>
              <a:buNone/>
            </a:pPr>
            <a:r>
              <a:rPr lang="af" sz="1500"/>
              <a:t>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ctr">
              <a:spcBef>
                <a:spcPts val="0"/>
              </a:spcBef>
              <a:spcAft>
                <a:spcPts val="0"/>
              </a:spcAft>
              <a:buNone/>
            </a:pPr>
            <a:r>
              <a:t/>
            </a:r>
            <a:endParaRPr b="1" sz="3000"/>
          </a:p>
          <a:p>
            <a:pPr indent="0" lvl="0" marL="0" rtl="0" algn="l">
              <a:spcBef>
                <a:spcPts val="0"/>
              </a:spcBef>
              <a:spcAft>
                <a:spcPts val="0"/>
              </a:spcAft>
              <a:buNone/>
            </a:pPr>
            <a:r>
              <a:t/>
            </a:r>
            <a:endParaRPr>
              <a:solidFill>
                <a:srgbClr val="FFFFFF"/>
              </a:solidFill>
            </a:endParaRPr>
          </a:p>
          <a:p>
            <a:pPr indent="0" lvl="0" marL="0" rtl="0" algn="l">
              <a:spcBef>
                <a:spcPts val="0"/>
              </a:spcBef>
              <a:spcAft>
                <a:spcPts val="0"/>
              </a:spcAft>
              <a:buNone/>
            </a:pPr>
            <a:r>
              <a:t/>
            </a:r>
            <a:endParaRPr>
              <a:solidFill>
                <a:srgbClr val="FFFFFF"/>
              </a:solidFill>
            </a:endParaRPr>
          </a:p>
        </p:txBody>
      </p:sp>
      <p:pic>
        <p:nvPicPr>
          <p:cNvPr id="146" name="Google Shape;146;p25"/>
          <p:cNvPicPr preferRelativeResize="0"/>
          <p:nvPr/>
        </p:nvPicPr>
        <p:blipFill>
          <a:blip r:embed="rId4">
            <a:alphaModFix/>
          </a:blip>
          <a:stretch>
            <a:fillRect/>
          </a:stretch>
        </p:blipFill>
        <p:spPr>
          <a:xfrm>
            <a:off x="807150" y="2538875"/>
            <a:ext cx="628738" cy="428875"/>
          </a:xfrm>
          <a:prstGeom prst="rect">
            <a:avLst/>
          </a:prstGeom>
          <a:noFill/>
          <a:ln>
            <a:noFill/>
          </a:ln>
        </p:spPr>
      </p:pic>
      <p:pic>
        <p:nvPicPr>
          <p:cNvPr id="147" name="Google Shape;147;p25"/>
          <p:cNvPicPr preferRelativeResize="0"/>
          <p:nvPr/>
        </p:nvPicPr>
        <p:blipFill>
          <a:blip r:embed="rId5">
            <a:alphaModFix/>
          </a:blip>
          <a:stretch>
            <a:fillRect/>
          </a:stretch>
        </p:blipFill>
        <p:spPr>
          <a:xfrm>
            <a:off x="958150" y="2109996"/>
            <a:ext cx="402575" cy="428879"/>
          </a:xfrm>
          <a:prstGeom prst="rect">
            <a:avLst/>
          </a:prstGeom>
          <a:noFill/>
          <a:ln>
            <a:noFill/>
          </a:ln>
        </p:spPr>
      </p:pic>
      <p:pic>
        <p:nvPicPr>
          <p:cNvPr id="148" name="Google Shape;148;p25"/>
          <p:cNvPicPr preferRelativeResize="0"/>
          <p:nvPr/>
        </p:nvPicPr>
        <p:blipFill>
          <a:blip r:embed="rId6">
            <a:alphaModFix/>
          </a:blip>
          <a:stretch>
            <a:fillRect/>
          </a:stretch>
        </p:blipFill>
        <p:spPr>
          <a:xfrm rot="-1479692">
            <a:off x="6600090" y="-179595"/>
            <a:ext cx="1412094" cy="1360808"/>
          </a:xfrm>
          <a:prstGeom prst="rect">
            <a:avLst/>
          </a:prstGeom>
          <a:noFill/>
          <a:ln>
            <a:noFill/>
          </a:ln>
        </p:spPr>
      </p:pic>
      <p:pic>
        <p:nvPicPr>
          <p:cNvPr descr="Eʼelyaaígíí:Web-browser-openclipart.svg - Wikiibíídiiya" id="149" name="Google Shape;149;p25"/>
          <p:cNvPicPr preferRelativeResize="0"/>
          <p:nvPr/>
        </p:nvPicPr>
        <p:blipFill>
          <a:blip r:embed="rId7">
            <a:alphaModFix/>
          </a:blip>
          <a:stretch>
            <a:fillRect/>
          </a:stretch>
        </p:blipFill>
        <p:spPr>
          <a:xfrm>
            <a:off x="928350" y="3442901"/>
            <a:ext cx="462149" cy="4621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53" name="Shape 153"/>
        <p:cNvGrpSpPr/>
        <p:nvPr/>
      </p:nvGrpSpPr>
      <p:grpSpPr>
        <a:xfrm>
          <a:off x="0" y="0"/>
          <a:ext cx="0" cy="0"/>
          <a:chOff x="0" y="0"/>
          <a:chExt cx="0" cy="0"/>
        </a:xfrm>
      </p:grpSpPr>
      <p:sp>
        <p:nvSpPr>
          <p:cNvPr id="154" name="Google Shape;154;p26"/>
          <p:cNvSpPr txBox="1"/>
          <p:nvPr/>
        </p:nvSpPr>
        <p:spPr>
          <a:xfrm>
            <a:off x="343050" y="375050"/>
            <a:ext cx="8318700" cy="562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4000">
                <a:solidFill>
                  <a:srgbClr val="CC0000"/>
                </a:solidFill>
              </a:rPr>
              <a:t>Special Area: Library</a:t>
            </a:r>
            <a:endParaRPr b="1" sz="4000">
              <a:solidFill>
                <a:srgbClr val="CC0000"/>
              </a:solidFill>
            </a:endParaRPr>
          </a:p>
          <a:p>
            <a:pPr indent="0" lvl="0" marL="0" rtl="0" algn="ctr">
              <a:spcBef>
                <a:spcPts val="0"/>
              </a:spcBef>
              <a:spcAft>
                <a:spcPts val="0"/>
              </a:spcAft>
              <a:buNone/>
            </a:pPr>
            <a:r>
              <a:rPr b="1" i="1" lang="af" sz="2000">
                <a:solidFill>
                  <a:srgbClr val="666666"/>
                </a:solidFill>
              </a:rPr>
              <a:t>All students in grades K-5 attend library class one time per week.</a:t>
            </a:r>
            <a:endParaRPr sz="2000">
              <a:solidFill>
                <a:srgbClr val="F3F3F3"/>
              </a:solidFill>
            </a:endParaRPr>
          </a:p>
        </p:txBody>
      </p:sp>
      <p:sp>
        <p:nvSpPr>
          <p:cNvPr id="155" name="Google Shape;155;p26"/>
          <p:cNvSpPr txBox="1"/>
          <p:nvPr/>
        </p:nvSpPr>
        <p:spPr>
          <a:xfrm>
            <a:off x="504600" y="1428775"/>
            <a:ext cx="8134800" cy="308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3000"/>
              <a:t>Librarian</a:t>
            </a:r>
            <a:r>
              <a:rPr b="1" lang="af" sz="3000"/>
              <a:t>: Lisa Hempling</a:t>
            </a:r>
            <a:endParaRPr b="1" sz="3000"/>
          </a:p>
          <a:p>
            <a:pPr indent="0" lvl="0" marL="0" rtl="0" algn="ctr">
              <a:spcBef>
                <a:spcPts val="0"/>
              </a:spcBef>
              <a:spcAft>
                <a:spcPts val="0"/>
              </a:spcAft>
              <a:buNone/>
            </a:pPr>
            <a:r>
              <a:t/>
            </a:r>
            <a:endParaRPr b="1" sz="1500"/>
          </a:p>
          <a:p>
            <a:pPr indent="-355600" lvl="0" marL="457200" rtl="0" algn="l">
              <a:spcBef>
                <a:spcPts val="0"/>
              </a:spcBef>
              <a:spcAft>
                <a:spcPts val="0"/>
              </a:spcAft>
              <a:buSzPts val="2000"/>
              <a:buChar char="●"/>
            </a:pPr>
            <a:r>
              <a:rPr lang="af" sz="2000"/>
              <a:t>Students will be able to check out a book each week.</a:t>
            </a:r>
            <a:endParaRPr sz="2000"/>
          </a:p>
          <a:p>
            <a:pPr indent="-355600" lvl="0" marL="457200" rtl="0" algn="l">
              <a:spcBef>
                <a:spcPts val="0"/>
              </a:spcBef>
              <a:spcAft>
                <a:spcPts val="0"/>
              </a:spcAft>
              <a:buSzPts val="2000"/>
              <a:buChar char="●"/>
            </a:pPr>
            <a:r>
              <a:rPr lang="af" sz="2000"/>
              <a:t>Mrs. Hempfling shares stories and reinforces literacy concepts through active discussions.</a:t>
            </a:r>
            <a:endParaRPr sz="2000"/>
          </a:p>
          <a:p>
            <a:pPr indent="-355600" lvl="0" marL="457200" rtl="0" algn="l">
              <a:spcBef>
                <a:spcPts val="0"/>
              </a:spcBef>
              <a:spcAft>
                <a:spcPts val="0"/>
              </a:spcAft>
              <a:buSzPts val="2000"/>
              <a:buChar char="●"/>
            </a:pPr>
            <a:r>
              <a:rPr lang="af" sz="2000"/>
              <a:t>BES will host book fairs in the Fall and Spring where students can purchase books.</a:t>
            </a:r>
            <a:endParaRPr sz="2000"/>
          </a:p>
          <a:p>
            <a:pPr indent="0" lvl="0" marL="0" rtl="0" algn="l">
              <a:spcBef>
                <a:spcPts val="0"/>
              </a:spcBef>
              <a:spcAft>
                <a:spcPts val="0"/>
              </a:spcAft>
              <a:buNone/>
            </a:pPr>
            <a:r>
              <a:t/>
            </a:r>
            <a:endParaRPr>
              <a:solidFill>
                <a:srgbClr val="FFFFFF"/>
              </a:solidFill>
            </a:endParaRPr>
          </a:p>
          <a:p>
            <a:pPr indent="0" lvl="0" marL="0" rtl="0" algn="l">
              <a:spcBef>
                <a:spcPts val="0"/>
              </a:spcBef>
              <a:spcAft>
                <a:spcPts val="0"/>
              </a:spcAft>
              <a:buNone/>
            </a:pPr>
            <a:r>
              <a:t/>
            </a:r>
            <a:endParaRPr>
              <a:solidFill>
                <a:srgbClr val="FFFFFF"/>
              </a:solidFill>
            </a:endParaRPr>
          </a:p>
        </p:txBody>
      </p:sp>
      <p:pic>
        <p:nvPicPr>
          <p:cNvPr id="156" name="Google Shape;156;p26"/>
          <p:cNvPicPr preferRelativeResize="0"/>
          <p:nvPr/>
        </p:nvPicPr>
        <p:blipFill>
          <a:blip r:embed="rId3">
            <a:alphaModFix/>
          </a:blip>
          <a:stretch>
            <a:fillRect/>
          </a:stretch>
        </p:blipFill>
        <p:spPr>
          <a:xfrm>
            <a:off x="7611100" y="3681875"/>
            <a:ext cx="1461626" cy="14616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160" name="Shape 160"/>
        <p:cNvGrpSpPr/>
        <p:nvPr/>
      </p:nvGrpSpPr>
      <p:grpSpPr>
        <a:xfrm>
          <a:off x="0" y="0"/>
          <a:ext cx="0" cy="0"/>
          <a:chOff x="0" y="0"/>
          <a:chExt cx="0" cy="0"/>
        </a:xfrm>
      </p:grpSpPr>
      <p:sp>
        <p:nvSpPr>
          <p:cNvPr id="161" name="Google Shape;161;p27"/>
          <p:cNvSpPr txBox="1"/>
          <p:nvPr/>
        </p:nvSpPr>
        <p:spPr>
          <a:xfrm>
            <a:off x="94625" y="375050"/>
            <a:ext cx="8907300" cy="562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4800">
                <a:solidFill>
                  <a:srgbClr val="CC0000"/>
                </a:solidFill>
              </a:rPr>
              <a:t>Special Area: Computer</a:t>
            </a:r>
            <a:endParaRPr b="1" sz="4800">
              <a:solidFill>
                <a:srgbClr val="CC0000"/>
              </a:solidFill>
            </a:endParaRPr>
          </a:p>
          <a:p>
            <a:pPr indent="0" lvl="0" marL="0" rtl="0" algn="ctr">
              <a:spcBef>
                <a:spcPts val="0"/>
              </a:spcBef>
              <a:spcAft>
                <a:spcPts val="0"/>
              </a:spcAft>
              <a:buNone/>
            </a:pPr>
            <a:r>
              <a:rPr b="1" i="1" lang="af" sz="2000">
                <a:solidFill>
                  <a:srgbClr val="666666"/>
                </a:solidFill>
              </a:rPr>
              <a:t>All students in grades K-5 attend computer class one time per week.</a:t>
            </a:r>
            <a:endParaRPr sz="4800">
              <a:solidFill>
                <a:srgbClr val="F3F3F3"/>
              </a:solidFill>
            </a:endParaRPr>
          </a:p>
        </p:txBody>
      </p:sp>
      <p:sp>
        <p:nvSpPr>
          <p:cNvPr id="162" name="Google Shape;162;p27"/>
          <p:cNvSpPr txBox="1"/>
          <p:nvPr/>
        </p:nvSpPr>
        <p:spPr>
          <a:xfrm>
            <a:off x="500075" y="1607350"/>
            <a:ext cx="8134800" cy="308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3000"/>
              <a:t>Teacher: Grade Level Assistants</a:t>
            </a:r>
            <a:endParaRPr b="1" sz="3000"/>
          </a:p>
          <a:p>
            <a:pPr indent="0" lvl="0" marL="0" rtl="0" algn="ctr">
              <a:spcBef>
                <a:spcPts val="0"/>
              </a:spcBef>
              <a:spcAft>
                <a:spcPts val="0"/>
              </a:spcAft>
              <a:buNone/>
            </a:pPr>
            <a:r>
              <a:t/>
            </a:r>
            <a:endParaRPr b="1" sz="3000"/>
          </a:p>
          <a:p>
            <a:pPr indent="0" lvl="0" marL="0" rtl="0" algn="l">
              <a:spcBef>
                <a:spcPts val="0"/>
              </a:spcBef>
              <a:spcAft>
                <a:spcPts val="0"/>
              </a:spcAft>
              <a:buNone/>
            </a:pPr>
            <a:r>
              <a:rPr lang="af" sz="2000"/>
              <a:t>Students will learn basic keyboarding skills, how to conduct research, create word processing and digital presentations, take computer-based assessments, and more. All students will participate in a Digital Citizenship program. Those lessons will be taught by classroom teachers.</a:t>
            </a:r>
            <a:endParaRPr sz="2000"/>
          </a:p>
          <a:p>
            <a:pPr indent="0" lvl="0" marL="0" rtl="0" algn="l">
              <a:spcBef>
                <a:spcPts val="0"/>
              </a:spcBef>
              <a:spcAft>
                <a:spcPts val="0"/>
              </a:spcAft>
              <a:buNone/>
            </a:pPr>
            <a:r>
              <a:t/>
            </a:r>
            <a:endParaRPr>
              <a:solidFill>
                <a:srgbClr val="FFFFFF"/>
              </a:solidFill>
            </a:endParaRPr>
          </a:p>
          <a:p>
            <a:pPr indent="0" lvl="0" marL="0" rtl="0" algn="l">
              <a:spcBef>
                <a:spcPts val="0"/>
              </a:spcBef>
              <a:spcAft>
                <a:spcPts val="0"/>
              </a:spcAft>
              <a:buNone/>
            </a:pPr>
            <a:r>
              <a:t/>
            </a:r>
            <a:endParaRPr>
              <a:solidFill>
                <a:srgbClr val="FFFFFF"/>
              </a:solidFill>
            </a:endParaRPr>
          </a:p>
        </p:txBody>
      </p:sp>
      <p:pic>
        <p:nvPicPr>
          <p:cNvPr id="163" name="Google Shape;163;p27"/>
          <p:cNvPicPr preferRelativeResize="0"/>
          <p:nvPr/>
        </p:nvPicPr>
        <p:blipFill>
          <a:blip r:embed="rId3">
            <a:alphaModFix/>
          </a:blip>
          <a:stretch>
            <a:fillRect/>
          </a:stretch>
        </p:blipFill>
        <p:spPr>
          <a:xfrm>
            <a:off x="7447375" y="3859575"/>
            <a:ext cx="1482775" cy="11573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28"/>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5000">
              <a:solidFill>
                <a:srgbClr val="CC0000"/>
              </a:solidFill>
            </a:endParaRPr>
          </a:p>
          <a:p>
            <a:pPr indent="0" lvl="0" marL="0" rtl="0" algn="l">
              <a:spcBef>
                <a:spcPts val="0"/>
              </a:spcBef>
              <a:spcAft>
                <a:spcPts val="0"/>
              </a:spcAft>
              <a:buNone/>
            </a:pPr>
            <a:r>
              <a:rPr b="1" lang="af" sz="5000">
                <a:solidFill>
                  <a:srgbClr val="CC0000"/>
                </a:solidFill>
              </a:rPr>
              <a:t>Kindergarten</a:t>
            </a:r>
            <a:endParaRPr sz="5000">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sz="3600">
                <a:solidFill>
                  <a:srgbClr val="CC0000"/>
                </a:solidFill>
              </a:rPr>
              <a:t>Teachers:</a:t>
            </a:r>
            <a:endParaRPr sz="3600">
              <a:solidFill>
                <a:srgbClr val="CC0000"/>
              </a:solidFill>
            </a:endParaRPr>
          </a:p>
          <a:p>
            <a:pPr indent="0" lvl="0" marL="0" rtl="0" algn="l">
              <a:spcBef>
                <a:spcPts val="0"/>
              </a:spcBef>
              <a:spcAft>
                <a:spcPts val="0"/>
              </a:spcAft>
              <a:buNone/>
            </a:pPr>
            <a:r>
              <a:rPr lang="af" sz="2500"/>
              <a:t>Kristen Hallahan</a:t>
            </a:r>
            <a:endParaRPr sz="2500"/>
          </a:p>
          <a:p>
            <a:pPr indent="0" lvl="0" marL="0" rtl="0" algn="l">
              <a:spcBef>
                <a:spcPts val="0"/>
              </a:spcBef>
              <a:spcAft>
                <a:spcPts val="0"/>
              </a:spcAft>
              <a:buNone/>
            </a:pPr>
            <a:r>
              <a:rPr lang="af" sz="2500"/>
              <a:t>Shawna Leising</a:t>
            </a:r>
            <a:endParaRPr sz="2500"/>
          </a:p>
          <a:p>
            <a:pPr indent="0" lvl="0" marL="0" rtl="0" algn="l">
              <a:spcBef>
                <a:spcPts val="0"/>
              </a:spcBef>
              <a:spcAft>
                <a:spcPts val="0"/>
              </a:spcAft>
              <a:buNone/>
            </a:pPr>
            <a:r>
              <a:rPr lang="af" sz="2500"/>
              <a:t>Diana Coffman</a:t>
            </a:r>
            <a:endParaRPr sz="2500"/>
          </a:p>
          <a:p>
            <a:pPr indent="0" lvl="0" marL="0" rtl="0" algn="l">
              <a:spcBef>
                <a:spcPts val="0"/>
              </a:spcBef>
              <a:spcAft>
                <a:spcPts val="0"/>
              </a:spcAft>
              <a:buNone/>
            </a:pPr>
            <a:r>
              <a:rPr lang="af" sz="2500"/>
              <a:t>Karen Schebler</a:t>
            </a:r>
            <a:endParaRPr sz="25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169" name="Google Shape;169;p28"/>
          <p:cNvSpPr txBox="1"/>
          <p:nvPr>
            <p:ph idx="2" type="body"/>
          </p:nvPr>
        </p:nvSpPr>
        <p:spPr>
          <a:xfrm>
            <a:off x="4806900" y="715250"/>
            <a:ext cx="4154700" cy="3704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b="1" sz="4200">
              <a:solidFill>
                <a:srgbClr val="CC0000"/>
              </a:solidFill>
            </a:endParaRPr>
          </a:p>
          <a:p>
            <a:pPr indent="0" lvl="0" marL="0" rtl="0" algn="l">
              <a:lnSpc>
                <a:spcPct val="100000"/>
              </a:lnSpc>
              <a:spcBef>
                <a:spcPts val="0"/>
              </a:spcBef>
              <a:spcAft>
                <a:spcPts val="0"/>
              </a:spcAft>
              <a:buNone/>
            </a:pPr>
            <a:r>
              <a:rPr b="1" lang="af" sz="4200">
                <a:solidFill>
                  <a:srgbClr val="CC0000"/>
                </a:solidFill>
              </a:rPr>
              <a:t>Goals:</a:t>
            </a:r>
            <a:endParaRPr b="1" sz="4200">
              <a:solidFill>
                <a:srgbClr val="CC0000"/>
              </a:solidFill>
            </a:endParaRPr>
          </a:p>
          <a:p>
            <a:pPr indent="-381000" lvl="0" marL="457200" rtl="0" algn="l">
              <a:spcBef>
                <a:spcPts val="0"/>
              </a:spcBef>
              <a:spcAft>
                <a:spcPts val="0"/>
              </a:spcAft>
              <a:buSzPts val="2400"/>
              <a:buChar char="●"/>
            </a:pPr>
            <a:r>
              <a:rPr lang="af" sz="2400"/>
              <a:t>To master all kindergarten skills in math, reading, writing, science, and social studies.</a:t>
            </a:r>
            <a:endParaRPr sz="2400"/>
          </a:p>
          <a:p>
            <a:pPr indent="-381000" lvl="0" marL="457200" rtl="0" algn="l">
              <a:spcBef>
                <a:spcPts val="0"/>
              </a:spcBef>
              <a:spcAft>
                <a:spcPts val="0"/>
              </a:spcAft>
              <a:buSzPts val="2400"/>
              <a:buChar char="●"/>
            </a:pPr>
            <a:r>
              <a:rPr lang="af" sz="2400"/>
              <a:t>Develop positive social skills</a:t>
            </a:r>
            <a:endParaRPr sz="2400"/>
          </a:p>
          <a:p>
            <a:pPr indent="-381000" lvl="0" marL="457200" rtl="0" algn="l">
              <a:spcBef>
                <a:spcPts val="0"/>
              </a:spcBef>
              <a:spcAft>
                <a:spcPts val="0"/>
              </a:spcAft>
              <a:buSzPts val="2400"/>
              <a:buChar char="●"/>
            </a:pPr>
            <a:r>
              <a:rPr lang="af" sz="2400"/>
              <a:t>Becoming lifelong learners</a:t>
            </a:r>
            <a:endParaRPr sz="2400"/>
          </a:p>
        </p:txBody>
      </p:sp>
      <p:pic>
        <p:nvPicPr>
          <p:cNvPr descr="Child, Series, Kindergarten ..." id="170" name="Google Shape;170;p28"/>
          <p:cNvPicPr preferRelativeResize="0"/>
          <p:nvPr/>
        </p:nvPicPr>
        <p:blipFill>
          <a:blip r:embed="rId3">
            <a:alphaModFix/>
          </a:blip>
          <a:stretch>
            <a:fillRect/>
          </a:stretch>
        </p:blipFill>
        <p:spPr>
          <a:xfrm>
            <a:off x="568000" y="351250"/>
            <a:ext cx="3208126" cy="16040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29"/>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5000">
              <a:solidFill>
                <a:srgbClr val="CC0000"/>
              </a:solidFill>
            </a:endParaRPr>
          </a:p>
          <a:p>
            <a:pPr indent="0" lvl="0" marL="0" rtl="0" algn="l">
              <a:spcBef>
                <a:spcPts val="0"/>
              </a:spcBef>
              <a:spcAft>
                <a:spcPts val="0"/>
              </a:spcAft>
              <a:buNone/>
            </a:pPr>
            <a:r>
              <a:rPr b="1" lang="af" sz="5000">
                <a:solidFill>
                  <a:srgbClr val="CC0000"/>
                </a:solidFill>
              </a:rPr>
              <a:t>Kindergarten</a:t>
            </a:r>
            <a:endParaRPr>
              <a:solidFill>
                <a:srgbClr val="CC0000"/>
              </a:solidFill>
            </a:endParaRPr>
          </a:p>
          <a:p>
            <a:pPr indent="0" lvl="0" marL="0" rtl="0" algn="l">
              <a:spcBef>
                <a:spcPts val="0"/>
              </a:spcBef>
              <a:spcAft>
                <a:spcPts val="0"/>
              </a:spcAft>
              <a:buNone/>
            </a:pPr>
            <a:r>
              <a:rPr lang="af">
                <a:solidFill>
                  <a:srgbClr val="CC0000"/>
                </a:solidFill>
              </a:rPr>
              <a:t>Resources:</a:t>
            </a:r>
            <a:endParaRPr>
              <a:solidFill>
                <a:srgbClr val="CC0000"/>
              </a:solidFill>
            </a:endParaRPr>
          </a:p>
          <a:p>
            <a:pPr indent="0" lvl="0" marL="0" rtl="0" algn="l">
              <a:lnSpc>
                <a:spcPct val="100000"/>
              </a:lnSpc>
              <a:spcBef>
                <a:spcPts val="1000"/>
              </a:spcBef>
              <a:spcAft>
                <a:spcPts val="0"/>
              </a:spcAft>
              <a:buNone/>
            </a:pPr>
            <a:r>
              <a:rPr lang="af" sz="2400"/>
              <a:t>Pearson</a:t>
            </a:r>
            <a:r>
              <a:rPr lang="af" sz="2400"/>
              <a:t> My View Reading </a:t>
            </a:r>
            <a:endParaRPr sz="2400"/>
          </a:p>
          <a:p>
            <a:pPr indent="0" lvl="0" marL="0" rtl="0" algn="l">
              <a:lnSpc>
                <a:spcPct val="100000"/>
              </a:lnSpc>
              <a:spcBef>
                <a:spcPts val="1000"/>
              </a:spcBef>
              <a:spcAft>
                <a:spcPts val="0"/>
              </a:spcAft>
              <a:buNone/>
            </a:pPr>
            <a:r>
              <a:rPr lang="af" sz="2400"/>
              <a:t>My Math Textbook</a:t>
            </a:r>
            <a:endParaRPr sz="2400"/>
          </a:p>
          <a:p>
            <a:pPr indent="0" lvl="0" marL="0" rtl="0" algn="l">
              <a:lnSpc>
                <a:spcPct val="100000"/>
              </a:lnSpc>
              <a:spcBef>
                <a:spcPts val="1000"/>
              </a:spcBef>
              <a:spcAft>
                <a:spcPts val="0"/>
              </a:spcAft>
              <a:buNone/>
            </a:pPr>
            <a:r>
              <a:rPr lang="af" sz="2400"/>
              <a:t>Pearson science</a:t>
            </a:r>
            <a:endParaRPr sz="2400"/>
          </a:p>
          <a:p>
            <a:pPr indent="0" lvl="0" marL="0" rtl="0" algn="l">
              <a:lnSpc>
                <a:spcPct val="100000"/>
              </a:lnSpc>
              <a:spcBef>
                <a:spcPts val="1000"/>
              </a:spcBef>
              <a:spcAft>
                <a:spcPts val="0"/>
              </a:spcAft>
              <a:buNone/>
            </a:pPr>
            <a:r>
              <a:rPr lang="af" sz="2400"/>
              <a:t>Digital Citizenship</a:t>
            </a:r>
            <a:endParaRPr sz="2400"/>
          </a:p>
          <a:p>
            <a:pPr indent="0" lvl="0" marL="0" rtl="0" algn="l">
              <a:lnSpc>
                <a:spcPct val="100000"/>
              </a:lnSpc>
              <a:spcBef>
                <a:spcPts val="1000"/>
              </a:spcBef>
              <a:spcAft>
                <a:spcPts val="0"/>
              </a:spcAft>
              <a:buNone/>
            </a:pPr>
            <a:r>
              <a:rPr lang="af" sz="2400"/>
              <a:t>Scholastic News </a:t>
            </a:r>
            <a:endParaRPr sz="2400"/>
          </a:p>
          <a:p>
            <a:pPr indent="0" lvl="0" marL="0" rtl="0" algn="l">
              <a:lnSpc>
                <a:spcPct val="100000"/>
              </a:lnSpc>
              <a:spcBef>
                <a:spcPts val="1000"/>
              </a:spcBef>
              <a:spcAft>
                <a:spcPts val="0"/>
              </a:spcAft>
              <a:buNone/>
            </a:pPr>
            <a:r>
              <a:rPr lang="af" sz="2400"/>
              <a:t>Zaner Bloser Handwriting</a:t>
            </a:r>
            <a:endParaRPr sz="2400"/>
          </a:p>
          <a:p>
            <a:pPr indent="0" lvl="0" marL="0" rtl="0" algn="l">
              <a:spcBef>
                <a:spcPts val="1000"/>
              </a:spcBef>
              <a:spcAft>
                <a:spcPts val="0"/>
              </a:spcAft>
              <a:buNone/>
            </a:pPr>
            <a:r>
              <a:rPr lang="af" sz="2400"/>
              <a:t>Educational websites</a:t>
            </a:r>
            <a:endParaRPr sz="1400"/>
          </a:p>
          <a:p>
            <a:pPr indent="0" lvl="0" marL="0" rtl="0" algn="l">
              <a:lnSpc>
                <a:spcPct val="115000"/>
              </a:lnSpc>
              <a:spcBef>
                <a:spcPts val="0"/>
              </a:spcBef>
              <a:spcAft>
                <a:spcPts val="0"/>
              </a:spcAft>
              <a:buNone/>
            </a:pPr>
            <a:r>
              <a:t/>
            </a:r>
            <a:endParaRPr sz="24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176" name="Google Shape;176;p29"/>
          <p:cNvSpPr txBox="1"/>
          <p:nvPr>
            <p:ph idx="2" type="body"/>
          </p:nvPr>
        </p:nvSpPr>
        <p:spPr>
          <a:xfrm>
            <a:off x="4904825" y="439225"/>
            <a:ext cx="3837000" cy="3398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b="1" sz="4200">
              <a:solidFill>
                <a:srgbClr val="CC0000"/>
              </a:solidFill>
            </a:endParaRPr>
          </a:p>
          <a:p>
            <a:pPr indent="0" lvl="0" marL="0" rtl="0" algn="l">
              <a:lnSpc>
                <a:spcPct val="100000"/>
              </a:lnSpc>
              <a:spcBef>
                <a:spcPts val="0"/>
              </a:spcBef>
              <a:spcAft>
                <a:spcPts val="0"/>
              </a:spcAft>
              <a:buNone/>
            </a:pPr>
            <a:r>
              <a:t/>
            </a:r>
            <a:endParaRPr b="1" sz="4200">
              <a:solidFill>
                <a:srgbClr val="CC0000"/>
              </a:solidFill>
            </a:endParaRPr>
          </a:p>
          <a:p>
            <a:pPr indent="0" lvl="0" marL="0" rtl="0" algn="l">
              <a:lnSpc>
                <a:spcPct val="100000"/>
              </a:lnSpc>
              <a:spcBef>
                <a:spcPts val="0"/>
              </a:spcBef>
              <a:spcAft>
                <a:spcPts val="0"/>
              </a:spcAft>
              <a:buNone/>
            </a:pPr>
            <a:r>
              <a:t/>
            </a:r>
            <a:endParaRPr b="1" sz="4200">
              <a:solidFill>
                <a:srgbClr val="CC0000"/>
              </a:solidFill>
            </a:endParaRPr>
          </a:p>
          <a:p>
            <a:pPr indent="0" lvl="0" marL="0" rtl="0" algn="l">
              <a:lnSpc>
                <a:spcPct val="100000"/>
              </a:lnSpc>
              <a:spcBef>
                <a:spcPts val="0"/>
              </a:spcBef>
              <a:spcAft>
                <a:spcPts val="0"/>
              </a:spcAft>
              <a:buNone/>
            </a:pPr>
            <a:r>
              <a:t/>
            </a:r>
            <a:endParaRPr b="1" sz="4200">
              <a:solidFill>
                <a:srgbClr val="CC0000"/>
              </a:solidFill>
            </a:endParaRPr>
          </a:p>
          <a:p>
            <a:pPr indent="0" lvl="0" marL="0" rtl="0" algn="l">
              <a:lnSpc>
                <a:spcPct val="100000"/>
              </a:lnSpc>
              <a:spcBef>
                <a:spcPts val="0"/>
              </a:spcBef>
              <a:spcAft>
                <a:spcPts val="0"/>
              </a:spcAft>
              <a:buNone/>
            </a:pPr>
            <a:r>
              <a:rPr b="1" lang="af" sz="4200">
                <a:solidFill>
                  <a:srgbClr val="CC0000"/>
                </a:solidFill>
              </a:rPr>
              <a:t>Instructional Strategies:</a:t>
            </a:r>
            <a:endParaRPr b="1" sz="4200">
              <a:solidFill>
                <a:srgbClr val="CC0000"/>
              </a:solidFill>
            </a:endParaRPr>
          </a:p>
          <a:p>
            <a:pPr indent="0" lvl="0" marL="0" rtl="0" algn="l">
              <a:lnSpc>
                <a:spcPct val="100000"/>
              </a:lnSpc>
              <a:spcBef>
                <a:spcPts val="0"/>
              </a:spcBef>
              <a:spcAft>
                <a:spcPts val="0"/>
              </a:spcAft>
              <a:buNone/>
            </a:pPr>
            <a:r>
              <a:t/>
            </a:r>
            <a:endParaRPr sz="2400"/>
          </a:p>
          <a:p>
            <a:pPr indent="-381000" lvl="0" marL="457200" rtl="0" algn="l">
              <a:lnSpc>
                <a:spcPct val="100000"/>
              </a:lnSpc>
              <a:spcBef>
                <a:spcPts val="0"/>
              </a:spcBef>
              <a:spcAft>
                <a:spcPts val="0"/>
              </a:spcAft>
              <a:buSzPts val="2400"/>
              <a:buChar char="●"/>
            </a:pPr>
            <a:r>
              <a:rPr lang="af" sz="2400"/>
              <a:t>Daily Work Stations</a:t>
            </a:r>
            <a:endParaRPr sz="2400"/>
          </a:p>
          <a:p>
            <a:pPr indent="-381000" lvl="0" marL="457200" rtl="0" algn="l">
              <a:lnSpc>
                <a:spcPct val="100000"/>
              </a:lnSpc>
              <a:spcBef>
                <a:spcPts val="0"/>
              </a:spcBef>
              <a:spcAft>
                <a:spcPts val="0"/>
              </a:spcAft>
              <a:buSzPts val="2400"/>
              <a:buChar char="●"/>
            </a:pPr>
            <a:r>
              <a:rPr lang="af" sz="2400"/>
              <a:t>Small Group Work</a:t>
            </a:r>
            <a:endParaRPr sz="2400"/>
          </a:p>
          <a:p>
            <a:pPr indent="-381000" lvl="0" marL="457200" rtl="0" algn="l">
              <a:lnSpc>
                <a:spcPct val="100000"/>
              </a:lnSpc>
              <a:spcBef>
                <a:spcPts val="0"/>
              </a:spcBef>
              <a:spcAft>
                <a:spcPts val="0"/>
              </a:spcAft>
              <a:buSzPts val="2400"/>
              <a:buChar char="●"/>
            </a:pPr>
            <a:r>
              <a:rPr lang="af" sz="2400"/>
              <a:t>MTSS</a:t>
            </a:r>
            <a:endParaRPr sz="2400"/>
          </a:p>
          <a:p>
            <a:pPr indent="-381000" lvl="0" marL="457200" rtl="0" algn="l">
              <a:lnSpc>
                <a:spcPct val="100000"/>
              </a:lnSpc>
              <a:spcBef>
                <a:spcPts val="0"/>
              </a:spcBef>
              <a:spcAft>
                <a:spcPts val="0"/>
              </a:spcAft>
              <a:buSzPts val="2400"/>
              <a:buChar char="●"/>
            </a:pPr>
            <a:r>
              <a:rPr lang="af" sz="2400"/>
              <a:t>LIPS techniques </a:t>
            </a:r>
            <a:endParaRPr sz="2400"/>
          </a:p>
          <a:p>
            <a:pPr indent="-381000" lvl="0" marL="457200" rtl="0" algn="l">
              <a:lnSpc>
                <a:spcPct val="100000"/>
              </a:lnSpc>
              <a:spcBef>
                <a:spcPts val="0"/>
              </a:spcBef>
              <a:spcAft>
                <a:spcPts val="0"/>
              </a:spcAft>
              <a:buSzPts val="2400"/>
              <a:buChar char="●"/>
            </a:pPr>
            <a:r>
              <a:rPr lang="af" sz="2400"/>
              <a:t>Orton-Gillingham techniques</a:t>
            </a:r>
            <a:endParaRPr sz="2400"/>
          </a:p>
          <a:p>
            <a:pPr indent="-381000" lvl="0" marL="457200" rtl="0" algn="l">
              <a:lnSpc>
                <a:spcPct val="100000"/>
              </a:lnSpc>
              <a:spcBef>
                <a:spcPts val="0"/>
              </a:spcBef>
              <a:spcAft>
                <a:spcPts val="0"/>
              </a:spcAft>
              <a:buSzPts val="2400"/>
              <a:buChar char="●"/>
            </a:pPr>
            <a:r>
              <a:rPr lang="af" sz="2400"/>
              <a:t>Songs and music</a:t>
            </a:r>
            <a:endParaRPr sz="2400"/>
          </a:p>
          <a:p>
            <a:pPr indent="-381000" lvl="0" marL="457200" rtl="0" algn="l">
              <a:lnSpc>
                <a:spcPct val="100000"/>
              </a:lnSpc>
              <a:spcBef>
                <a:spcPts val="0"/>
              </a:spcBef>
              <a:spcAft>
                <a:spcPts val="0"/>
              </a:spcAft>
              <a:buSzPts val="2400"/>
              <a:buChar char="●"/>
            </a:pPr>
            <a:r>
              <a:rPr lang="af" sz="2400"/>
              <a:t>Large/fine motor activities</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t/>
            </a:r>
            <a:endParaRPr sz="2000">
              <a:solidFill>
                <a:srgbClr val="CC0000"/>
              </a:solidFill>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116075" y="1305875"/>
            <a:ext cx="4438200" cy="3167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5000">
              <a:solidFill>
                <a:srgbClr val="CC0000"/>
              </a:solidFill>
            </a:endParaRPr>
          </a:p>
          <a:p>
            <a:pPr indent="0" lvl="0" marL="0" rtl="0" algn="l">
              <a:spcBef>
                <a:spcPts val="0"/>
              </a:spcBef>
              <a:spcAft>
                <a:spcPts val="0"/>
              </a:spcAft>
              <a:buNone/>
            </a:pPr>
            <a:r>
              <a:rPr b="1" lang="af" sz="5000">
                <a:solidFill>
                  <a:srgbClr val="CC0000"/>
                </a:solidFill>
              </a:rPr>
              <a:t>Kindergarten</a:t>
            </a:r>
            <a:endParaRPr b="1" sz="5000">
              <a:solidFill>
                <a:srgbClr val="CC0000"/>
              </a:solidFill>
            </a:endParaRPr>
          </a:p>
          <a:p>
            <a:pPr indent="0" lvl="0" marL="0" rtl="0" algn="l">
              <a:spcBef>
                <a:spcPts val="0"/>
              </a:spcBef>
              <a:spcAft>
                <a:spcPts val="0"/>
              </a:spcAft>
              <a:buNone/>
            </a:pPr>
            <a:r>
              <a:rPr lang="af">
                <a:solidFill>
                  <a:srgbClr val="CC0000"/>
                </a:solidFill>
              </a:rPr>
              <a:t>Assessments:</a:t>
            </a:r>
            <a:endParaRPr>
              <a:solidFill>
                <a:srgbClr val="CC0000"/>
              </a:solidFill>
            </a:endParaRPr>
          </a:p>
          <a:p>
            <a:pPr indent="-342900" lvl="0" marL="457200" rtl="0" algn="l">
              <a:lnSpc>
                <a:spcPct val="115000"/>
              </a:lnSpc>
              <a:spcBef>
                <a:spcPts val="0"/>
              </a:spcBef>
              <a:spcAft>
                <a:spcPts val="0"/>
              </a:spcAft>
              <a:buSzPts val="1800"/>
              <a:buChar char="●"/>
            </a:pPr>
            <a:r>
              <a:rPr lang="af" sz="2000"/>
              <a:t>Midterms and report card sent home each quarter</a:t>
            </a:r>
            <a:endParaRPr sz="2000"/>
          </a:p>
          <a:p>
            <a:pPr indent="-355600" lvl="0" marL="457200" rtl="0" algn="l">
              <a:lnSpc>
                <a:spcPct val="115000"/>
              </a:lnSpc>
              <a:spcBef>
                <a:spcPts val="0"/>
              </a:spcBef>
              <a:spcAft>
                <a:spcPts val="0"/>
              </a:spcAft>
              <a:buSzPts val="2000"/>
              <a:buChar char="●"/>
            </a:pPr>
            <a:r>
              <a:rPr lang="af" sz="2000"/>
              <a:t>Quarterly Reading/ Math/Science/Social Studies Assessments</a:t>
            </a:r>
            <a:endParaRPr sz="2000"/>
          </a:p>
          <a:p>
            <a:pPr indent="-342900" lvl="0" marL="457200" rtl="0" algn="l">
              <a:spcBef>
                <a:spcPts val="0"/>
              </a:spcBef>
              <a:spcAft>
                <a:spcPts val="0"/>
              </a:spcAft>
              <a:buClr>
                <a:srgbClr val="F3F3F3"/>
              </a:buClr>
              <a:buSzPts val="1800"/>
              <a:buChar char="●"/>
            </a:pPr>
            <a:r>
              <a:rPr lang="af" sz="1800">
                <a:solidFill>
                  <a:srgbClr val="F3F3F3"/>
                </a:solidFill>
              </a:rPr>
              <a:t>NWEA Math Assessments </a:t>
            </a:r>
            <a:r>
              <a:rPr lang="af" sz="1200">
                <a:solidFill>
                  <a:srgbClr val="F3F3F3"/>
                </a:solidFill>
              </a:rPr>
              <a:t>(B, M, E)</a:t>
            </a:r>
            <a:endParaRPr sz="2000"/>
          </a:p>
          <a:p>
            <a:pPr indent="-342900" lvl="0" marL="457200" rtl="0" algn="l">
              <a:lnSpc>
                <a:spcPct val="115000"/>
              </a:lnSpc>
              <a:spcBef>
                <a:spcPts val="0"/>
              </a:spcBef>
              <a:spcAft>
                <a:spcPts val="0"/>
              </a:spcAft>
              <a:buSzPts val="1800"/>
              <a:buChar char="●"/>
            </a:pPr>
            <a:r>
              <a:rPr lang="af" sz="1800"/>
              <a:t>Fountas &amp; Pinnell (Reading)- </a:t>
            </a:r>
            <a:r>
              <a:rPr lang="af" sz="1200">
                <a:solidFill>
                  <a:srgbClr val="F3F3F3"/>
                </a:solidFill>
              </a:rPr>
              <a:t>(B, M, E)</a:t>
            </a:r>
            <a:endParaRPr sz="1200"/>
          </a:p>
          <a:p>
            <a:pPr indent="-342900" lvl="0" marL="457200" rtl="0" algn="l">
              <a:lnSpc>
                <a:spcPct val="115000"/>
              </a:lnSpc>
              <a:spcBef>
                <a:spcPts val="0"/>
              </a:spcBef>
              <a:spcAft>
                <a:spcPts val="0"/>
              </a:spcAft>
              <a:buSzPts val="1800"/>
              <a:buChar char="●"/>
            </a:pPr>
            <a:r>
              <a:rPr lang="af" sz="2000"/>
              <a:t>Observations</a:t>
            </a:r>
            <a:endParaRPr sz="2000"/>
          </a:p>
          <a:p>
            <a:pPr indent="-355600" lvl="0" marL="457200" rtl="0" algn="l">
              <a:lnSpc>
                <a:spcPct val="115000"/>
              </a:lnSpc>
              <a:spcBef>
                <a:spcPts val="0"/>
              </a:spcBef>
              <a:spcAft>
                <a:spcPts val="0"/>
              </a:spcAft>
              <a:buSzPts val="2000"/>
              <a:buChar char="●"/>
            </a:pPr>
            <a:r>
              <a:rPr lang="af" sz="2000"/>
              <a:t>Dyslexia Screener </a:t>
            </a:r>
            <a:endParaRPr sz="20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182" name="Google Shape;182;p30"/>
          <p:cNvSpPr txBox="1"/>
          <p:nvPr>
            <p:ph idx="2" type="body"/>
          </p:nvPr>
        </p:nvSpPr>
        <p:spPr>
          <a:xfrm>
            <a:off x="4901150" y="427575"/>
            <a:ext cx="3944700" cy="40455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Homework Expectations:</a:t>
            </a:r>
            <a:endParaRPr sz="4200">
              <a:solidFill>
                <a:srgbClr val="CC0000"/>
              </a:solidFill>
            </a:endParaRPr>
          </a:p>
          <a:p>
            <a:pPr indent="0" lvl="0" marL="0" rtl="0" algn="l">
              <a:spcBef>
                <a:spcPts val="0"/>
              </a:spcBef>
              <a:spcAft>
                <a:spcPts val="0"/>
              </a:spcAft>
              <a:buNone/>
            </a:pPr>
            <a:r>
              <a:t/>
            </a:r>
            <a:endParaRPr/>
          </a:p>
          <a:p>
            <a:pPr indent="-342900" lvl="0" marL="457200" rtl="0" algn="l">
              <a:spcBef>
                <a:spcPts val="1600"/>
              </a:spcBef>
              <a:spcAft>
                <a:spcPts val="0"/>
              </a:spcAft>
              <a:buSzPts val="1800"/>
              <a:buChar char="●"/>
            </a:pPr>
            <a:r>
              <a:rPr lang="af"/>
              <a:t>Read DAILY </a:t>
            </a:r>
            <a:r>
              <a:rPr lang="af" sz="1400"/>
              <a:t>(Fluency Folders sent home weekly)</a:t>
            </a:r>
            <a:endParaRPr sz="1400"/>
          </a:p>
          <a:p>
            <a:pPr indent="-342900" lvl="0" marL="457200" rtl="0" algn="l">
              <a:spcBef>
                <a:spcPts val="0"/>
              </a:spcBef>
              <a:spcAft>
                <a:spcPts val="0"/>
              </a:spcAft>
              <a:buSzPts val="1800"/>
              <a:buChar char="●"/>
            </a:pPr>
            <a:r>
              <a:rPr lang="af"/>
              <a:t>Play games as a family</a:t>
            </a:r>
            <a:endParaRPr/>
          </a:p>
          <a:p>
            <a:pPr indent="-342900" lvl="0" marL="457200" rtl="0" algn="l">
              <a:spcBef>
                <a:spcPts val="0"/>
              </a:spcBef>
              <a:spcAft>
                <a:spcPts val="0"/>
              </a:spcAft>
              <a:buSzPts val="1800"/>
              <a:buChar char="●"/>
            </a:pPr>
            <a:r>
              <a:rPr lang="af"/>
              <a:t>Review Sight Words daily</a:t>
            </a:r>
            <a:endParaRPr/>
          </a:p>
          <a:p>
            <a:pPr indent="-342900" lvl="0" marL="457200" rtl="0" algn="l">
              <a:spcBef>
                <a:spcPts val="0"/>
              </a:spcBef>
              <a:spcAft>
                <a:spcPts val="0"/>
              </a:spcAft>
              <a:buSzPts val="1800"/>
              <a:buChar char="●"/>
            </a:pPr>
            <a:r>
              <a:rPr lang="af"/>
              <a:t>Math Textbook homework</a:t>
            </a:r>
            <a:endParaRPr/>
          </a:p>
          <a:p>
            <a:pPr indent="-342900" lvl="0" marL="457200" rtl="0" algn="l">
              <a:spcBef>
                <a:spcPts val="0"/>
              </a:spcBef>
              <a:spcAft>
                <a:spcPts val="0"/>
              </a:spcAft>
              <a:buSzPts val="1800"/>
              <a:buChar char="●"/>
            </a:pPr>
            <a:r>
              <a:rPr lang="af"/>
              <a:t>Homework Calendar </a:t>
            </a:r>
            <a:endParaRPr/>
          </a:p>
          <a:p>
            <a:pPr indent="0" lvl="0" marL="0" rtl="0" algn="l">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1"/>
          <p:cNvSpPr txBox="1"/>
          <p:nvPr/>
        </p:nvSpPr>
        <p:spPr>
          <a:xfrm>
            <a:off x="4753650" y="75450"/>
            <a:ext cx="4099800" cy="5068200"/>
          </a:xfrm>
          <a:prstGeom prst="rect">
            <a:avLst/>
          </a:prstGeom>
          <a:noFill/>
          <a:ln>
            <a:noFill/>
          </a:ln>
        </p:spPr>
        <p:txBody>
          <a:bodyPr anchorCtr="0" anchor="t" bIns="91425" lIns="91425" spcFirstLastPara="1" rIns="91425" wrap="square" tIns="91425">
            <a:noAutofit/>
          </a:bodyPr>
          <a:lstStyle/>
          <a:p>
            <a:pPr indent="-317500" lvl="0" marL="457200" rtl="0" algn="l">
              <a:lnSpc>
                <a:spcPct val="138000"/>
              </a:lnSpc>
              <a:spcBef>
                <a:spcPts val="0"/>
              </a:spcBef>
              <a:spcAft>
                <a:spcPts val="0"/>
              </a:spcAft>
              <a:buClr>
                <a:schemeClr val="dk1"/>
              </a:buClr>
              <a:buSzPts val="1400"/>
              <a:buChar char="●"/>
            </a:pPr>
            <a:r>
              <a:rPr lang="af">
                <a:solidFill>
                  <a:schemeClr val="dk1"/>
                </a:solidFill>
              </a:rPr>
              <a:t>A “3” shows that the student consistently  meets and demonstrates mastery of current grade level expectations. </a:t>
            </a:r>
            <a:endParaRPr>
              <a:solidFill>
                <a:schemeClr val="dk1"/>
              </a:solidFill>
            </a:endParaRPr>
          </a:p>
          <a:p>
            <a:pPr indent="0" lvl="0" marL="0" rtl="0" algn="l">
              <a:lnSpc>
                <a:spcPct val="138000"/>
              </a:lnSpc>
              <a:spcBef>
                <a:spcPts val="0"/>
              </a:spcBef>
              <a:spcAft>
                <a:spcPts val="0"/>
              </a:spcAft>
              <a:buNone/>
            </a:pPr>
            <a:r>
              <a:t/>
            </a:r>
            <a:endParaRPr>
              <a:solidFill>
                <a:schemeClr val="dk1"/>
              </a:solidFill>
            </a:endParaRPr>
          </a:p>
          <a:p>
            <a:pPr indent="-317500" lvl="0" marL="457200" rtl="0" algn="l">
              <a:lnSpc>
                <a:spcPct val="138000"/>
              </a:lnSpc>
              <a:spcBef>
                <a:spcPts val="0"/>
              </a:spcBef>
              <a:spcAft>
                <a:spcPts val="0"/>
              </a:spcAft>
              <a:buClr>
                <a:schemeClr val="dk1"/>
              </a:buClr>
              <a:buSzPts val="1400"/>
              <a:buChar char="●"/>
            </a:pPr>
            <a:r>
              <a:rPr lang="af">
                <a:solidFill>
                  <a:schemeClr val="dk1"/>
                </a:solidFill>
              </a:rPr>
              <a:t>A “2” shows that a student  has not yet mastered the grade level expectation, but is at the beginning stages of understanding the skill. The student is demonstrating  understanding some of the time., but not consistently more than 90% of the time.  </a:t>
            </a:r>
            <a:endParaRPr>
              <a:solidFill>
                <a:schemeClr val="dk1"/>
              </a:solidFill>
            </a:endParaRPr>
          </a:p>
          <a:p>
            <a:pPr indent="0" lvl="0" marL="0" rtl="0" algn="l">
              <a:lnSpc>
                <a:spcPct val="138000"/>
              </a:lnSpc>
              <a:spcBef>
                <a:spcPts val="0"/>
              </a:spcBef>
              <a:spcAft>
                <a:spcPts val="0"/>
              </a:spcAft>
              <a:buNone/>
            </a:pPr>
            <a:r>
              <a:t/>
            </a:r>
            <a:endParaRPr>
              <a:solidFill>
                <a:schemeClr val="dk1"/>
              </a:solidFill>
            </a:endParaRPr>
          </a:p>
          <a:p>
            <a:pPr indent="-317500" lvl="0" marL="457200" rtl="0" algn="l">
              <a:lnSpc>
                <a:spcPct val="138000"/>
              </a:lnSpc>
              <a:spcBef>
                <a:spcPts val="0"/>
              </a:spcBef>
              <a:spcAft>
                <a:spcPts val="0"/>
              </a:spcAft>
              <a:buClr>
                <a:schemeClr val="dk1"/>
              </a:buClr>
              <a:buSzPts val="1400"/>
              <a:buChar char="●"/>
            </a:pPr>
            <a:r>
              <a:rPr lang="af">
                <a:solidFill>
                  <a:schemeClr val="dk1"/>
                </a:solidFill>
              </a:rPr>
              <a:t>A “1” shows that a student is not meeting current grade level expectations.  The student can only demonstrate understanding 50% or less  of the time. </a:t>
            </a:r>
            <a:endParaRPr>
              <a:solidFill>
                <a:schemeClr val="dk1"/>
              </a:solidFill>
            </a:endParaRPr>
          </a:p>
          <a:p>
            <a:pPr indent="0" lvl="0" marL="0" rtl="0" algn="l">
              <a:spcBef>
                <a:spcPts val="0"/>
              </a:spcBef>
              <a:spcAft>
                <a:spcPts val="0"/>
              </a:spcAft>
              <a:buNone/>
            </a:pPr>
            <a:r>
              <a:t/>
            </a:r>
            <a:endParaRPr/>
          </a:p>
        </p:txBody>
      </p:sp>
      <p:sp>
        <p:nvSpPr>
          <p:cNvPr id="188" name="Google Shape;188;p31"/>
          <p:cNvSpPr txBox="1"/>
          <p:nvPr/>
        </p:nvSpPr>
        <p:spPr>
          <a:xfrm>
            <a:off x="176075" y="157175"/>
            <a:ext cx="4263300" cy="4741200"/>
          </a:xfrm>
          <a:prstGeom prst="rect">
            <a:avLst/>
          </a:prstGeom>
          <a:noFill/>
          <a:ln>
            <a:noFill/>
          </a:ln>
        </p:spPr>
        <p:txBody>
          <a:bodyPr anchorCtr="0" anchor="t" bIns="91425" lIns="91425" spcFirstLastPara="1" rIns="91425" wrap="square" tIns="91425">
            <a:noAutofit/>
          </a:bodyPr>
          <a:lstStyle/>
          <a:p>
            <a:pPr indent="0" lvl="0" marL="0" rtl="0" algn="l">
              <a:lnSpc>
                <a:spcPct val="138000"/>
              </a:lnSpc>
              <a:spcBef>
                <a:spcPts val="0"/>
              </a:spcBef>
              <a:spcAft>
                <a:spcPts val="0"/>
              </a:spcAft>
              <a:buNone/>
            </a:pPr>
            <a:r>
              <a:rPr b="1" lang="af" sz="5000">
                <a:solidFill>
                  <a:srgbClr val="CC0000"/>
                </a:solidFill>
              </a:rPr>
              <a:t>Kindergarten</a:t>
            </a:r>
            <a:r>
              <a:rPr b="1" lang="af" sz="2400">
                <a:solidFill>
                  <a:srgbClr val="FF0000"/>
                </a:solidFill>
              </a:rPr>
              <a:t>Report card and grading:</a:t>
            </a:r>
            <a:endParaRPr b="1" sz="2400">
              <a:solidFill>
                <a:srgbClr val="FF0000"/>
              </a:solidFill>
            </a:endParaRPr>
          </a:p>
          <a:p>
            <a:pPr indent="0" lvl="0" marL="0" rtl="0" algn="l">
              <a:lnSpc>
                <a:spcPct val="138000"/>
              </a:lnSpc>
              <a:spcBef>
                <a:spcPts val="0"/>
              </a:spcBef>
              <a:spcAft>
                <a:spcPts val="0"/>
              </a:spcAft>
              <a:buNone/>
            </a:pPr>
            <a:r>
              <a:rPr lang="af" sz="1500">
                <a:solidFill>
                  <a:schemeClr val="dk1"/>
                </a:solidFill>
              </a:rPr>
              <a:t>All kindergarten  teachers in the district use a Standards-Based Grading system.  Throughout each quarter we will collect data of each student’s achievement through student work, performance tasks, observations, and end of quarter assessments.  Achievement is identified through a 3, 2, and 1 number system on work that is sent home, as well as, quarterly report cards.  </a:t>
            </a:r>
            <a:endParaRPr sz="1500">
              <a:solidFill>
                <a:schemeClr val="dk1"/>
              </a:solidFill>
            </a:endParaRPr>
          </a:p>
          <a:p>
            <a:pPr indent="0" lvl="0" marL="0" rtl="0" algn="l">
              <a:spcBef>
                <a:spcPts val="0"/>
              </a:spcBef>
              <a:spcAft>
                <a:spcPts val="0"/>
              </a:spcAft>
              <a:buNone/>
            </a:pPr>
            <a:r>
              <a:t/>
            </a:r>
            <a:endParaRPr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265500" y="224750"/>
            <a:ext cx="4045200" cy="4743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af" sz="2400" u="sng">
                <a:solidFill>
                  <a:srgbClr val="CC0000"/>
                </a:solidFill>
              </a:rPr>
              <a:t>Objective:</a:t>
            </a:r>
            <a:r>
              <a:rPr lang="af" sz="2400"/>
              <a:t> The purpose of presentation is to inform parents on the expectations of the Indiana Academic Standards, what instructional strategies teachers are using to teach these standards, and the assessment  measures used to determine students’ level of understanding. </a:t>
            </a:r>
            <a:endParaRPr sz="2400"/>
          </a:p>
        </p:txBody>
      </p:sp>
      <p:pic>
        <p:nvPicPr>
          <p:cNvPr descr="C:\Users\kschebler\Downloads\Panther_Logo.jpg" id="61" name="Google Shape;61;p14"/>
          <p:cNvPicPr preferRelativeResize="0"/>
          <p:nvPr/>
        </p:nvPicPr>
        <p:blipFill>
          <a:blip r:embed="rId3">
            <a:alphaModFix/>
          </a:blip>
          <a:stretch>
            <a:fillRect/>
          </a:stretch>
        </p:blipFill>
        <p:spPr>
          <a:xfrm>
            <a:off x="5243925" y="992325"/>
            <a:ext cx="3286125" cy="32956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2"/>
          <p:cNvSpPr txBox="1"/>
          <p:nvPr>
            <p:ph type="title"/>
          </p:nvPr>
        </p:nvSpPr>
        <p:spPr>
          <a:xfrm>
            <a:off x="116075" y="2404150"/>
            <a:ext cx="4438200" cy="1225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5000">
              <a:solidFill>
                <a:srgbClr val="CC0000"/>
              </a:solidFill>
            </a:endParaRPr>
          </a:p>
          <a:p>
            <a:pPr indent="0" lvl="0" marL="0" rtl="0" algn="l">
              <a:spcBef>
                <a:spcPts val="0"/>
              </a:spcBef>
              <a:spcAft>
                <a:spcPts val="0"/>
              </a:spcAft>
              <a:buNone/>
            </a:pPr>
            <a:r>
              <a:rPr b="1" lang="af" sz="5000">
                <a:solidFill>
                  <a:srgbClr val="CC0000"/>
                </a:solidFill>
              </a:rPr>
              <a:t>Kindergarten</a:t>
            </a:r>
            <a:endParaRPr b="1" sz="5000">
              <a:solidFill>
                <a:srgbClr val="CC0000"/>
              </a:solidFill>
            </a:endParaRPr>
          </a:p>
          <a:p>
            <a:pPr indent="0" lvl="0" marL="0" rtl="0" algn="l">
              <a:lnSpc>
                <a:spcPct val="138000"/>
              </a:lnSpc>
              <a:spcBef>
                <a:spcPts val="0"/>
              </a:spcBef>
              <a:spcAft>
                <a:spcPts val="0"/>
              </a:spcAft>
              <a:buClr>
                <a:srgbClr val="000000"/>
              </a:buClr>
              <a:buSzPts val="1100"/>
              <a:buNone/>
            </a:pPr>
            <a:r>
              <a:rPr lang="af" sz="2200">
                <a:solidFill>
                  <a:srgbClr val="CC0000"/>
                </a:solidFill>
              </a:rPr>
              <a:t>Guest Speakers/ Special projects:</a:t>
            </a:r>
            <a:endParaRPr sz="2200">
              <a:solidFill>
                <a:srgbClr val="CC0000"/>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Meterologist in Spring</a:t>
            </a:r>
            <a:endParaRPr sz="2000">
              <a:solidFill>
                <a:srgbClr val="FFFFFF"/>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Disabilities Awareness in Spring</a:t>
            </a:r>
            <a:endParaRPr sz="2000">
              <a:solidFill>
                <a:srgbClr val="FFFFFF"/>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Monthly Librarian Visits from North Dearborn/Lawrenceburg Public Library</a:t>
            </a:r>
            <a:endParaRPr sz="2000">
              <a:solidFill>
                <a:srgbClr val="FFFFFF"/>
              </a:solidFill>
            </a:endParaRPr>
          </a:p>
          <a:p>
            <a:pPr indent="0" lvl="0" marL="457200" rtl="0" algn="l">
              <a:lnSpc>
                <a:spcPct val="115000"/>
              </a:lnSpc>
              <a:spcBef>
                <a:spcPts val="0"/>
              </a:spcBef>
              <a:spcAft>
                <a:spcPts val="0"/>
              </a:spcAft>
              <a:buNone/>
            </a:pPr>
            <a:r>
              <a:t/>
            </a:r>
            <a:endParaRPr sz="2000">
              <a:solidFill>
                <a:srgbClr val="FFFFFF"/>
              </a:solidFill>
            </a:endParaRPr>
          </a:p>
          <a:p>
            <a:pPr indent="0" lvl="0" marL="0" rtl="0" algn="ctr">
              <a:spcBef>
                <a:spcPts val="0"/>
              </a:spcBef>
              <a:spcAft>
                <a:spcPts val="0"/>
              </a:spcAft>
              <a:buNone/>
            </a:pPr>
            <a:r>
              <a:t/>
            </a:r>
            <a:endParaRPr sz="20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194" name="Google Shape;194;p32"/>
          <p:cNvSpPr txBox="1"/>
          <p:nvPr>
            <p:ph idx="2" type="body"/>
          </p:nvPr>
        </p:nvSpPr>
        <p:spPr>
          <a:xfrm>
            <a:off x="4728500" y="812750"/>
            <a:ext cx="4238100" cy="3695100"/>
          </a:xfrm>
          <a:prstGeom prst="rect">
            <a:avLst/>
          </a:prstGeom>
        </p:spPr>
        <p:txBody>
          <a:bodyPr anchorCtr="0" anchor="ctr" bIns="91425" lIns="91425" spcFirstLastPara="1" rIns="91425" wrap="square" tIns="91425">
            <a:noAutofit/>
          </a:bodyPr>
          <a:lstStyle/>
          <a:p>
            <a:pPr indent="0" lvl="0" marL="0" rtl="0" algn="l">
              <a:lnSpc>
                <a:spcPct val="138000"/>
              </a:lnSpc>
              <a:spcBef>
                <a:spcPts val="0"/>
              </a:spcBef>
              <a:spcAft>
                <a:spcPts val="0"/>
              </a:spcAft>
              <a:buNone/>
            </a:pPr>
            <a:r>
              <a:rPr b="1" lang="af" sz="3000">
                <a:solidFill>
                  <a:srgbClr val="CC0000"/>
                </a:solidFill>
              </a:rPr>
              <a:t>Field Trips:</a:t>
            </a:r>
            <a:endParaRPr b="1" sz="3000">
              <a:solidFill>
                <a:srgbClr val="CC0000"/>
              </a:solidFill>
            </a:endParaRPr>
          </a:p>
          <a:p>
            <a:pPr indent="0" lvl="0" marL="0" rtl="0" algn="l">
              <a:lnSpc>
                <a:spcPct val="138000"/>
              </a:lnSpc>
              <a:spcBef>
                <a:spcPts val="0"/>
              </a:spcBef>
              <a:spcAft>
                <a:spcPts val="0"/>
              </a:spcAft>
              <a:buNone/>
            </a:pPr>
            <a:r>
              <a:rPr b="1" lang="af" sz="1000">
                <a:solidFill>
                  <a:srgbClr val="CC0000"/>
                </a:solidFill>
              </a:rPr>
              <a:t>*Field Trips could change</a:t>
            </a:r>
            <a:endParaRPr b="1" sz="1000">
              <a:solidFill>
                <a:srgbClr val="CC0000"/>
              </a:solidFill>
            </a:endParaRPr>
          </a:p>
          <a:p>
            <a:pPr indent="0" lvl="0" marL="0" rtl="0" algn="l">
              <a:lnSpc>
                <a:spcPct val="138000"/>
              </a:lnSpc>
              <a:spcBef>
                <a:spcPts val="0"/>
              </a:spcBef>
              <a:spcAft>
                <a:spcPts val="0"/>
              </a:spcAft>
              <a:buNone/>
            </a:pPr>
            <a:r>
              <a:rPr b="1" lang="af" sz="2400" u="sng"/>
              <a:t>Fall</a:t>
            </a:r>
            <a:r>
              <a:rPr b="1" lang="af" sz="2400"/>
              <a:t>:</a:t>
            </a:r>
            <a:r>
              <a:rPr b="1" lang="af" sz="3000"/>
              <a:t> </a:t>
            </a:r>
            <a:endParaRPr b="1" sz="3000"/>
          </a:p>
          <a:p>
            <a:pPr indent="-381000" lvl="0" marL="457200" rtl="0" algn="l">
              <a:lnSpc>
                <a:spcPct val="100000"/>
              </a:lnSpc>
              <a:spcBef>
                <a:spcPts val="0"/>
              </a:spcBef>
              <a:spcAft>
                <a:spcPts val="0"/>
              </a:spcAft>
              <a:buClr>
                <a:srgbClr val="F3F3F3"/>
              </a:buClr>
              <a:buSzPts val="2400"/>
              <a:buChar char="●"/>
            </a:pPr>
            <a:r>
              <a:rPr lang="af" sz="2400"/>
              <a:t>Wendel Farms</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t/>
            </a:r>
            <a:endParaRPr sz="2400"/>
          </a:p>
          <a:p>
            <a:pPr indent="0" lvl="0" marL="0" rtl="0" algn="l">
              <a:lnSpc>
                <a:spcPct val="100000"/>
              </a:lnSpc>
              <a:spcBef>
                <a:spcPts val="0"/>
              </a:spcBef>
              <a:spcAft>
                <a:spcPts val="0"/>
              </a:spcAft>
              <a:buNone/>
            </a:pPr>
            <a:r>
              <a:rPr lang="af" sz="2400" u="sng"/>
              <a:t>Sprin</a:t>
            </a:r>
            <a:r>
              <a:rPr lang="af" sz="2400" u="sng"/>
              <a:t>g</a:t>
            </a:r>
            <a:endParaRPr sz="2400" u="sng"/>
          </a:p>
          <a:p>
            <a:pPr indent="0" lvl="0" marL="0" rtl="0" algn="l">
              <a:lnSpc>
                <a:spcPct val="100000"/>
              </a:lnSpc>
              <a:spcBef>
                <a:spcPts val="0"/>
              </a:spcBef>
              <a:spcAft>
                <a:spcPts val="0"/>
              </a:spcAft>
              <a:buNone/>
            </a:pPr>
            <a:r>
              <a:t/>
            </a:r>
            <a:endParaRPr sz="2400"/>
          </a:p>
          <a:p>
            <a:pPr indent="-381000" lvl="0" marL="457200" rtl="0" algn="l">
              <a:lnSpc>
                <a:spcPct val="100000"/>
              </a:lnSpc>
              <a:spcBef>
                <a:spcPts val="0"/>
              </a:spcBef>
              <a:spcAft>
                <a:spcPts val="0"/>
              </a:spcAft>
              <a:buSzPts val="2400"/>
              <a:buChar char="●"/>
            </a:pPr>
            <a:r>
              <a:rPr lang="af" sz="2400"/>
              <a:t>Cincinnati Zoo</a:t>
            </a:r>
            <a:endParaRPr sz="2400"/>
          </a:p>
          <a:p>
            <a:pPr indent="0" lvl="0" marL="0" rtl="0" algn="l">
              <a:spcBef>
                <a:spcPts val="0"/>
              </a:spcBef>
              <a:spcAft>
                <a:spcPts val="1600"/>
              </a:spcAft>
              <a:buNone/>
            </a:pPr>
            <a:r>
              <a:t/>
            </a:r>
            <a:endParaRPr sz="1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3"/>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1st Grade</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Teachers:</a:t>
            </a:r>
            <a:endParaRPr>
              <a:solidFill>
                <a:srgbClr val="CC0000"/>
              </a:solidFill>
            </a:endParaRPr>
          </a:p>
          <a:p>
            <a:pPr indent="0" lvl="0" marL="0" rtl="0" algn="l">
              <a:spcBef>
                <a:spcPts val="0"/>
              </a:spcBef>
              <a:spcAft>
                <a:spcPts val="0"/>
              </a:spcAft>
              <a:buNone/>
            </a:pPr>
            <a:r>
              <a:rPr lang="af" sz="2500"/>
              <a:t>Connie Betts</a:t>
            </a:r>
            <a:endParaRPr sz="2500"/>
          </a:p>
          <a:p>
            <a:pPr indent="0" lvl="0" marL="0" rtl="0" algn="l">
              <a:spcBef>
                <a:spcPts val="0"/>
              </a:spcBef>
              <a:spcAft>
                <a:spcPts val="0"/>
              </a:spcAft>
              <a:buNone/>
            </a:pPr>
            <a:r>
              <a:rPr lang="af" sz="2500"/>
              <a:t>Rebecca Lail </a:t>
            </a:r>
            <a:endParaRPr sz="2500"/>
          </a:p>
          <a:p>
            <a:pPr indent="0" lvl="0" marL="0" rtl="0" algn="l">
              <a:spcBef>
                <a:spcPts val="0"/>
              </a:spcBef>
              <a:spcAft>
                <a:spcPts val="0"/>
              </a:spcAft>
              <a:buNone/>
            </a:pPr>
            <a:r>
              <a:rPr lang="af" sz="1500"/>
              <a:t>(Substitute-Titus Luckhaupt)</a:t>
            </a:r>
            <a:endParaRPr sz="1500"/>
          </a:p>
          <a:p>
            <a:pPr indent="0" lvl="0" marL="0" rtl="0" algn="l">
              <a:spcBef>
                <a:spcPts val="0"/>
              </a:spcBef>
              <a:spcAft>
                <a:spcPts val="0"/>
              </a:spcAft>
              <a:buNone/>
            </a:pPr>
            <a:r>
              <a:rPr lang="af" sz="2500"/>
              <a:t>Kim Wedding</a:t>
            </a:r>
            <a:endParaRPr sz="25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00" name="Google Shape;200;p33"/>
          <p:cNvSpPr txBox="1"/>
          <p:nvPr/>
        </p:nvSpPr>
        <p:spPr>
          <a:xfrm>
            <a:off x="4741350" y="178225"/>
            <a:ext cx="4161900" cy="4884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sz="4200">
              <a:solidFill>
                <a:srgbClr val="CC0000"/>
              </a:solidFill>
            </a:endParaRPr>
          </a:p>
          <a:p>
            <a:pPr indent="0" lvl="0" marL="0" rtl="0" algn="l">
              <a:spcBef>
                <a:spcPts val="0"/>
              </a:spcBef>
              <a:spcAft>
                <a:spcPts val="0"/>
              </a:spcAft>
              <a:buNone/>
            </a:pPr>
            <a:r>
              <a:t/>
            </a:r>
            <a:endParaRPr b="1" sz="4200">
              <a:solidFill>
                <a:srgbClr val="CC0000"/>
              </a:solidFill>
            </a:endParaRPr>
          </a:p>
          <a:p>
            <a:pPr indent="0" lvl="0" marL="0" rtl="0" algn="l">
              <a:spcBef>
                <a:spcPts val="0"/>
              </a:spcBef>
              <a:spcAft>
                <a:spcPts val="0"/>
              </a:spcAft>
              <a:buNone/>
            </a:pPr>
            <a:r>
              <a:rPr b="1" lang="af" sz="4200">
                <a:solidFill>
                  <a:srgbClr val="CC0000"/>
                </a:solidFill>
              </a:rPr>
              <a:t>Goals:</a:t>
            </a:r>
            <a:endParaRPr b="1" sz="4200">
              <a:solidFill>
                <a:srgbClr val="CC0000"/>
              </a:solidFill>
            </a:endParaRPr>
          </a:p>
          <a:p>
            <a:pPr indent="0" lvl="0" marL="0" rtl="0" algn="l">
              <a:spcBef>
                <a:spcPts val="0"/>
              </a:spcBef>
              <a:spcAft>
                <a:spcPts val="0"/>
              </a:spcAft>
              <a:buNone/>
            </a:pPr>
            <a:r>
              <a:t/>
            </a:r>
            <a:endParaRPr b="1" sz="1800">
              <a:solidFill>
                <a:srgbClr val="CC0000"/>
              </a:solidFill>
            </a:endParaRPr>
          </a:p>
          <a:p>
            <a:pPr indent="-330200" lvl="0" marL="457200" rtl="0" algn="l">
              <a:lnSpc>
                <a:spcPct val="115000"/>
              </a:lnSpc>
              <a:spcBef>
                <a:spcPts val="0"/>
              </a:spcBef>
              <a:spcAft>
                <a:spcPts val="0"/>
              </a:spcAft>
              <a:buClr>
                <a:schemeClr val="dk1"/>
              </a:buClr>
              <a:buSzPts val="1600"/>
              <a:buChar char="●"/>
            </a:pPr>
            <a:r>
              <a:rPr lang="af" sz="1600">
                <a:solidFill>
                  <a:schemeClr val="dk1"/>
                </a:solidFill>
              </a:rPr>
              <a:t>Students will be able to decode, read, and comprehend grade appropriate material across the curriculum.</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f" sz="1600">
                <a:solidFill>
                  <a:schemeClr val="dk1"/>
                </a:solidFill>
              </a:rPr>
              <a:t>Students will become fluent with their basic addition and subtraction facts.  </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f" sz="1600">
                <a:solidFill>
                  <a:schemeClr val="dk1"/>
                </a:solidFill>
              </a:rPr>
              <a:t>Students will learn how to be a good citizen in their school and their community.</a:t>
            </a:r>
            <a:endParaRPr sz="1600">
              <a:solidFill>
                <a:schemeClr val="dk1"/>
              </a:solidFill>
            </a:endParaRPr>
          </a:p>
          <a:p>
            <a:pPr indent="-330200" lvl="0" marL="457200" rtl="0" algn="l">
              <a:lnSpc>
                <a:spcPct val="115000"/>
              </a:lnSpc>
              <a:spcBef>
                <a:spcPts val="0"/>
              </a:spcBef>
              <a:spcAft>
                <a:spcPts val="0"/>
              </a:spcAft>
              <a:buClr>
                <a:schemeClr val="dk1"/>
              </a:buClr>
              <a:buSzPts val="1600"/>
              <a:buChar char="●"/>
            </a:pPr>
            <a:r>
              <a:rPr lang="af" sz="1600">
                <a:solidFill>
                  <a:schemeClr val="dk1"/>
                </a:solidFill>
              </a:rPr>
              <a:t>Students will engage in science through reading, inquiry, and technology.</a:t>
            </a:r>
            <a:endParaRPr sz="1600">
              <a:solidFill>
                <a:schemeClr val="dk1"/>
              </a:solidFill>
            </a:endParaRPr>
          </a:p>
          <a:p>
            <a:pPr indent="0" lvl="0" marL="0" rtl="0" algn="l">
              <a:lnSpc>
                <a:spcPct val="115000"/>
              </a:lnSpc>
              <a:spcBef>
                <a:spcPts val="1600"/>
              </a:spcBef>
              <a:spcAft>
                <a:spcPts val="0"/>
              </a:spcAft>
              <a:buNone/>
            </a:pPr>
            <a:r>
              <a:t/>
            </a:r>
            <a:endParaRPr sz="1800">
              <a:solidFill>
                <a:schemeClr val="dk1"/>
              </a:solidFill>
            </a:endParaRPr>
          </a:p>
          <a:p>
            <a:pPr indent="0" lvl="0" marL="0" rtl="0" algn="l">
              <a:spcBef>
                <a:spcPts val="1600"/>
              </a:spcBef>
              <a:spcAft>
                <a:spcPts val="0"/>
              </a:spcAft>
              <a:buNone/>
            </a:pPr>
            <a:r>
              <a:t/>
            </a:r>
            <a:endParaRPr b="1" sz="4200">
              <a:solidFill>
                <a:srgbClr val="CC0000"/>
              </a:solidFill>
            </a:endParaRPr>
          </a:p>
        </p:txBody>
      </p:sp>
      <p:pic>
        <p:nvPicPr>
          <p:cNvPr descr="Apple | Free Stock Photo | Illustration of a red apple | # 11391" id="201" name="Google Shape;201;p33"/>
          <p:cNvPicPr preferRelativeResize="0"/>
          <p:nvPr/>
        </p:nvPicPr>
        <p:blipFill>
          <a:blip r:embed="rId3">
            <a:alphaModFix/>
          </a:blip>
          <a:stretch>
            <a:fillRect/>
          </a:stretch>
        </p:blipFill>
        <p:spPr>
          <a:xfrm>
            <a:off x="2843498" y="3146225"/>
            <a:ext cx="1486600" cy="17023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4"/>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1st Grade</a:t>
            </a:r>
            <a:endParaRPr>
              <a:solidFill>
                <a:srgbClr val="CC0000"/>
              </a:solidFill>
            </a:endParaRPr>
          </a:p>
          <a:p>
            <a:pPr indent="0" lvl="0" marL="0" rtl="0" algn="l">
              <a:spcBef>
                <a:spcPts val="0"/>
              </a:spcBef>
              <a:spcAft>
                <a:spcPts val="0"/>
              </a:spcAft>
              <a:buNone/>
            </a:pPr>
            <a:r>
              <a:rPr lang="af">
                <a:solidFill>
                  <a:srgbClr val="CC0000"/>
                </a:solidFill>
              </a:rPr>
              <a:t>Resources:</a:t>
            </a:r>
            <a:endParaRPr>
              <a:solidFill>
                <a:srgbClr val="CC0000"/>
              </a:solidFill>
            </a:endParaRPr>
          </a:p>
          <a:p>
            <a:pPr indent="0" lvl="0" marL="0" rtl="0" algn="l">
              <a:spcBef>
                <a:spcPts val="0"/>
              </a:spcBef>
              <a:spcAft>
                <a:spcPts val="0"/>
              </a:spcAft>
              <a:buNone/>
            </a:pPr>
            <a:r>
              <a:t/>
            </a:r>
            <a:endParaRPr>
              <a:solidFill>
                <a:srgbClr val="CC0000"/>
              </a:solidFill>
            </a:endParaRPr>
          </a:p>
          <a:p>
            <a:pPr indent="-342900" lvl="0" marL="457200" rtl="0" algn="l">
              <a:lnSpc>
                <a:spcPct val="115000"/>
              </a:lnSpc>
              <a:spcBef>
                <a:spcPts val="0"/>
              </a:spcBef>
              <a:spcAft>
                <a:spcPts val="0"/>
              </a:spcAft>
              <a:buSzPts val="1800"/>
              <a:buChar char="●"/>
            </a:pPr>
            <a:r>
              <a:rPr lang="af" sz="1800"/>
              <a:t>Pearson My View</a:t>
            </a:r>
            <a:r>
              <a:rPr lang="af" sz="1800"/>
              <a:t> Reading </a:t>
            </a:r>
            <a:endParaRPr sz="1800"/>
          </a:p>
          <a:p>
            <a:pPr indent="-342900" lvl="0" marL="457200" rtl="0" algn="l">
              <a:lnSpc>
                <a:spcPct val="115000"/>
              </a:lnSpc>
              <a:spcBef>
                <a:spcPts val="1600"/>
              </a:spcBef>
              <a:spcAft>
                <a:spcPts val="0"/>
              </a:spcAft>
              <a:buSzPts val="1800"/>
              <a:buChar char="●"/>
            </a:pPr>
            <a:r>
              <a:rPr lang="af" sz="1800"/>
              <a:t>My Math Textbook</a:t>
            </a:r>
            <a:endParaRPr sz="1800"/>
          </a:p>
          <a:p>
            <a:pPr indent="-342900" lvl="0" marL="457200" rtl="0" algn="l">
              <a:lnSpc>
                <a:spcPct val="115000"/>
              </a:lnSpc>
              <a:spcBef>
                <a:spcPts val="1600"/>
              </a:spcBef>
              <a:spcAft>
                <a:spcPts val="0"/>
              </a:spcAft>
              <a:buSzPts val="1800"/>
              <a:buChar char="●"/>
            </a:pPr>
            <a:r>
              <a:rPr lang="af" sz="1800"/>
              <a:t>My World Social Studies</a:t>
            </a:r>
            <a:endParaRPr sz="1800"/>
          </a:p>
          <a:p>
            <a:pPr indent="-342900" lvl="0" marL="457200" rtl="0" algn="l">
              <a:lnSpc>
                <a:spcPct val="115000"/>
              </a:lnSpc>
              <a:spcBef>
                <a:spcPts val="1600"/>
              </a:spcBef>
              <a:spcAft>
                <a:spcPts val="0"/>
              </a:spcAft>
              <a:buSzPts val="1800"/>
              <a:buChar char="●"/>
            </a:pPr>
            <a:r>
              <a:rPr lang="af" sz="1800"/>
              <a:t>Scholastic News</a:t>
            </a:r>
            <a:endParaRPr sz="1800"/>
          </a:p>
          <a:p>
            <a:pPr indent="-342900" lvl="0" marL="457200" rtl="0" algn="l">
              <a:lnSpc>
                <a:spcPct val="115000"/>
              </a:lnSpc>
              <a:spcBef>
                <a:spcPts val="1600"/>
              </a:spcBef>
              <a:spcAft>
                <a:spcPts val="0"/>
              </a:spcAft>
              <a:buSzPts val="1800"/>
              <a:buChar char="●"/>
            </a:pPr>
            <a:r>
              <a:rPr lang="af" sz="1800"/>
              <a:t>Interactive Science</a:t>
            </a:r>
            <a:endParaRPr sz="18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07" name="Google Shape;207;p34"/>
          <p:cNvSpPr txBox="1"/>
          <p:nvPr>
            <p:ph idx="2" type="body"/>
          </p:nvPr>
        </p:nvSpPr>
        <p:spPr>
          <a:xfrm>
            <a:off x="4962625" y="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Instructional Strategies:</a:t>
            </a:r>
            <a:endParaRPr sz="4200">
              <a:solidFill>
                <a:srgbClr val="CC0000"/>
              </a:solidFill>
            </a:endParaRPr>
          </a:p>
          <a:p>
            <a:pPr indent="-304800" lvl="0" marL="914400" rtl="0" algn="l">
              <a:lnSpc>
                <a:spcPct val="138000"/>
              </a:lnSpc>
              <a:spcBef>
                <a:spcPts val="0"/>
              </a:spcBef>
              <a:spcAft>
                <a:spcPts val="0"/>
              </a:spcAft>
              <a:buClr>
                <a:srgbClr val="FFFFFF"/>
              </a:buClr>
              <a:buSzPts val="1200"/>
              <a:buChar char="●"/>
            </a:pPr>
            <a:r>
              <a:rPr lang="af" sz="1200">
                <a:solidFill>
                  <a:srgbClr val="FFFFFF"/>
                </a:solidFill>
              </a:rPr>
              <a:t>Pre-test to determine prior knowledge</a:t>
            </a:r>
            <a:endParaRPr sz="1200">
              <a:solidFill>
                <a:srgbClr val="FFFFFF"/>
              </a:solidFill>
            </a:endParaRPr>
          </a:p>
          <a:p>
            <a:pPr indent="-304800" lvl="0" marL="914400" rtl="0" algn="l">
              <a:lnSpc>
                <a:spcPct val="138000"/>
              </a:lnSpc>
              <a:spcBef>
                <a:spcPts val="0"/>
              </a:spcBef>
              <a:spcAft>
                <a:spcPts val="0"/>
              </a:spcAft>
              <a:buClr>
                <a:srgbClr val="FFFFFF"/>
              </a:buClr>
              <a:buSzPts val="1200"/>
              <a:buChar char="●"/>
            </a:pPr>
            <a:r>
              <a:rPr lang="af" sz="1200">
                <a:solidFill>
                  <a:srgbClr val="FFFFFF"/>
                </a:solidFill>
              </a:rPr>
              <a:t>Differentiate by providing activities that challenge all students.</a:t>
            </a:r>
            <a:endParaRPr sz="1200">
              <a:solidFill>
                <a:srgbClr val="FFFFFF"/>
              </a:solidFill>
            </a:endParaRPr>
          </a:p>
          <a:p>
            <a:pPr indent="-304800" lvl="0" marL="914400" rtl="0" algn="l">
              <a:lnSpc>
                <a:spcPct val="138000"/>
              </a:lnSpc>
              <a:spcBef>
                <a:spcPts val="0"/>
              </a:spcBef>
              <a:spcAft>
                <a:spcPts val="0"/>
              </a:spcAft>
              <a:buClr>
                <a:srgbClr val="FFFFFF"/>
              </a:buClr>
              <a:buSzPts val="1200"/>
              <a:buChar char="●"/>
            </a:pPr>
            <a:r>
              <a:rPr lang="af" sz="1200">
                <a:solidFill>
                  <a:srgbClr val="FFFFFF"/>
                </a:solidFill>
              </a:rPr>
              <a:t>Provide purpose for learning by making connections to student’s experiences and the world around them</a:t>
            </a:r>
            <a:endParaRPr sz="1200">
              <a:solidFill>
                <a:srgbClr val="FFFFFF"/>
              </a:solidFill>
            </a:endParaRPr>
          </a:p>
          <a:p>
            <a:pPr indent="-304800" lvl="0" marL="914400" rtl="0" algn="l">
              <a:lnSpc>
                <a:spcPct val="138000"/>
              </a:lnSpc>
              <a:spcBef>
                <a:spcPts val="0"/>
              </a:spcBef>
              <a:spcAft>
                <a:spcPts val="0"/>
              </a:spcAft>
              <a:buClr>
                <a:srgbClr val="FFFFFF"/>
              </a:buClr>
              <a:buSzPts val="1200"/>
              <a:buChar char="●"/>
            </a:pPr>
            <a:r>
              <a:rPr lang="af" sz="1200">
                <a:solidFill>
                  <a:srgbClr val="FFFFFF"/>
                </a:solidFill>
              </a:rPr>
              <a:t>Engage students in meaningful activities that promote understanding</a:t>
            </a:r>
            <a:endParaRPr sz="1200">
              <a:solidFill>
                <a:srgbClr val="FFFFFF"/>
              </a:solidFill>
            </a:endParaRPr>
          </a:p>
          <a:p>
            <a:pPr indent="-304800" lvl="0" marL="914400" rtl="0" algn="l">
              <a:lnSpc>
                <a:spcPct val="138000"/>
              </a:lnSpc>
              <a:spcBef>
                <a:spcPts val="0"/>
              </a:spcBef>
              <a:spcAft>
                <a:spcPts val="0"/>
              </a:spcAft>
              <a:buClr>
                <a:srgbClr val="FFFFFF"/>
              </a:buClr>
              <a:buSzPts val="1200"/>
              <a:buChar char="●"/>
            </a:pPr>
            <a:r>
              <a:rPr lang="af" sz="1200">
                <a:solidFill>
                  <a:srgbClr val="FFFFFF"/>
                </a:solidFill>
              </a:rPr>
              <a:t>Provide students with the opportunity to share what they have learned through these instructional activities</a:t>
            </a:r>
            <a:endParaRPr sz="1200">
              <a:solidFill>
                <a:srgbClr val="FFFFFF"/>
              </a:solidFill>
            </a:endParaRPr>
          </a:p>
          <a:p>
            <a:pPr indent="-304800" lvl="0" marL="914400" rtl="0" algn="l">
              <a:spcBef>
                <a:spcPts val="0"/>
              </a:spcBef>
              <a:spcAft>
                <a:spcPts val="0"/>
              </a:spcAft>
              <a:buClr>
                <a:srgbClr val="FFFFFF"/>
              </a:buClr>
              <a:buSzPts val="1200"/>
              <a:buChar char="●"/>
            </a:pPr>
            <a:r>
              <a:rPr lang="af" sz="1200">
                <a:solidFill>
                  <a:srgbClr val="FFFFFF"/>
                </a:solidFill>
              </a:rPr>
              <a:t>Post-test to determine mastery of skills and plan for interventions and differentiation</a:t>
            </a:r>
            <a:endParaRPr sz="1200">
              <a:solidFill>
                <a:srgbClr val="FFFFFF"/>
              </a:solidFill>
            </a:endParaRPr>
          </a:p>
          <a:p>
            <a:pPr indent="0" lvl="0" marL="0" rtl="0" algn="l">
              <a:lnSpc>
                <a:spcPct val="100000"/>
              </a:lnSpc>
              <a:spcBef>
                <a:spcPts val="0"/>
              </a:spcBef>
              <a:spcAft>
                <a:spcPts val="0"/>
              </a:spcAft>
              <a:buNone/>
            </a:pPr>
            <a:r>
              <a:t/>
            </a:r>
            <a:endParaRPr sz="4200">
              <a:solidFill>
                <a:srgbClr val="F3F3F3"/>
              </a:solidFill>
            </a:endParaRPr>
          </a:p>
          <a:p>
            <a:pPr indent="0" lvl="0" marL="0" rtl="0" algn="l">
              <a:lnSpc>
                <a:spcPct val="100000"/>
              </a:lnSpc>
              <a:spcBef>
                <a:spcPts val="0"/>
              </a:spcBef>
              <a:spcAft>
                <a:spcPts val="0"/>
              </a:spcAft>
              <a:buNone/>
            </a:pPr>
            <a:r>
              <a:t/>
            </a:r>
            <a:endParaRPr sz="2000">
              <a:solidFill>
                <a:srgbClr val="CC0000"/>
              </a:solidFill>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35"/>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1st Grade</a:t>
            </a:r>
            <a:endParaRPr b="1" sz="6000">
              <a:solidFill>
                <a:srgbClr val="CC0000"/>
              </a:solidFill>
            </a:endParaRPr>
          </a:p>
          <a:p>
            <a:pPr indent="0" lvl="0" marL="0" rtl="0" algn="l">
              <a:spcBef>
                <a:spcPts val="0"/>
              </a:spcBef>
              <a:spcAft>
                <a:spcPts val="0"/>
              </a:spcAft>
              <a:buNone/>
            </a:pPr>
            <a:r>
              <a:rPr b="1" lang="af" sz="2000">
                <a:solidFill>
                  <a:srgbClr val="CC0000"/>
                </a:solidFill>
              </a:rPr>
              <a:t>Homework:</a:t>
            </a:r>
            <a:endParaRPr b="1" sz="2000">
              <a:solidFill>
                <a:srgbClr val="CC0000"/>
              </a:solidFill>
            </a:endParaRPr>
          </a:p>
          <a:p>
            <a:pPr indent="-323850" lvl="0" marL="457200" rtl="0" algn="l">
              <a:lnSpc>
                <a:spcPct val="138000"/>
              </a:lnSpc>
              <a:spcBef>
                <a:spcPts val="0"/>
              </a:spcBef>
              <a:spcAft>
                <a:spcPts val="0"/>
              </a:spcAft>
              <a:buClr>
                <a:srgbClr val="FFFFFF"/>
              </a:buClr>
              <a:buSzPts val="1500"/>
              <a:buChar char="●"/>
            </a:pPr>
            <a:r>
              <a:rPr lang="af" sz="1500">
                <a:solidFill>
                  <a:srgbClr val="FFFFFF"/>
                </a:solidFill>
              </a:rPr>
              <a:t>Nightly Reading Assignments   </a:t>
            </a:r>
            <a:endParaRPr sz="1500">
              <a:solidFill>
                <a:srgbClr val="FFFFFF"/>
              </a:solidFill>
            </a:endParaRPr>
          </a:p>
          <a:p>
            <a:pPr indent="0" lvl="0" marL="0" rtl="0" algn="l">
              <a:lnSpc>
                <a:spcPct val="138000"/>
              </a:lnSpc>
              <a:spcBef>
                <a:spcPts val="0"/>
              </a:spcBef>
              <a:spcAft>
                <a:spcPts val="0"/>
              </a:spcAft>
              <a:buNone/>
            </a:pPr>
            <a:r>
              <a:rPr lang="af" sz="1500">
                <a:solidFill>
                  <a:srgbClr val="FFFFFF"/>
                </a:solidFill>
              </a:rPr>
              <a:t>         (Take-Home books, Reading book)</a:t>
            </a:r>
            <a:endParaRPr sz="1500">
              <a:solidFill>
                <a:srgbClr val="FFFFFF"/>
              </a:solidFill>
            </a:endParaRPr>
          </a:p>
          <a:p>
            <a:pPr indent="-323850" lvl="0" marL="457200" rtl="0" algn="l">
              <a:lnSpc>
                <a:spcPct val="138000"/>
              </a:lnSpc>
              <a:spcBef>
                <a:spcPts val="0"/>
              </a:spcBef>
              <a:spcAft>
                <a:spcPts val="0"/>
              </a:spcAft>
              <a:buClr>
                <a:srgbClr val="FFFFFF"/>
              </a:buClr>
              <a:buSzPts val="1500"/>
              <a:buChar char="●"/>
            </a:pPr>
            <a:r>
              <a:rPr lang="af" sz="1500">
                <a:solidFill>
                  <a:srgbClr val="FFFFFF"/>
                </a:solidFill>
              </a:rPr>
              <a:t>Sight Word and Spelling Practice</a:t>
            </a:r>
            <a:endParaRPr sz="1500">
              <a:solidFill>
                <a:srgbClr val="FFFFFF"/>
              </a:solidFill>
            </a:endParaRPr>
          </a:p>
          <a:p>
            <a:pPr indent="-323850" lvl="0" marL="457200" rtl="0" algn="l">
              <a:lnSpc>
                <a:spcPct val="115000"/>
              </a:lnSpc>
              <a:spcBef>
                <a:spcPts val="0"/>
              </a:spcBef>
              <a:spcAft>
                <a:spcPts val="0"/>
              </a:spcAft>
              <a:buClr>
                <a:srgbClr val="FFFFFF"/>
              </a:buClr>
              <a:buSzPts val="1500"/>
              <a:buChar char="●"/>
            </a:pPr>
            <a:r>
              <a:rPr lang="af" sz="1500">
                <a:solidFill>
                  <a:srgbClr val="FFFFFF"/>
                </a:solidFill>
              </a:rPr>
              <a:t>Math Homework and +/- flashcards</a:t>
            </a:r>
            <a:endParaRPr sz="1500">
              <a:solidFill>
                <a:srgbClr val="FFFFFF"/>
              </a:solidFill>
            </a:endParaRPr>
          </a:p>
          <a:p>
            <a:pPr indent="0" lvl="0" marL="0" rtl="0" algn="l">
              <a:lnSpc>
                <a:spcPct val="115000"/>
              </a:lnSpc>
              <a:spcBef>
                <a:spcPts val="0"/>
              </a:spcBef>
              <a:spcAft>
                <a:spcPts val="0"/>
              </a:spcAft>
              <a:buNone/>
            </a:pPr>
            <a:r>
              <a:rPr lang="af" sz="2000">
                <a:solidFill>
                  <a:srgbClr val="FF0000"/>
                </a:solidFill>
              </a:rPr>
              <a:t>Assessments:</a:t>
            </a:r>
            <a:endParaRPr sz="2000">
              <a:solidFill>
                <a:srgbClr val="FF0000"/>
              </a:solidFill>
            </a:endParaRPr>
          </a:p>
          <a:p>
            <a:pPr indent="-317500" lvl="0" marL="457200" rtl="0" algn="l">
              <a:lnSpc>
                <a:spcPct val="115000"/>
              </a:lnSpc>
              <a:spcBef>
                <a:spcPts val="0"/>
              </a:spcBef>
              <a:spcAft>
                <a:spcPts val="0"/>
              </a:spcAft>
              <a:buClr>
                <a:srgbClr val="FFFFFF"/>
              </a:buClr>
              <a:buSzPts val="1400"/>
              <a:buChar char="●"/>
            </a:pPr>
            <a:r>
              <a:rPr lang="af" sz="1400">
                <a:solidFill>
                  <a:srgbClr val="FFFFFF"/>
                </a:solidFill>
              </a:rPr>
              <a:t>Quarterly Reading and Math Assessments</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af" sz="1400">
                <a:solidFill>
                  <a:srgbClr val="FFFFFF"/>
                </a:solidFill>
              </a:rPr>
              <a:t>End of Quarter Common Assessments</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af" sz="1400">
                <a:solidFill>
                  <a:srgbClr val="FFFFFF"/>
                </a:solidFill>
              </a:rPr>
              <a:t>NWEA (Math) -3 times per year</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af" sz="1400">
                <a:solidFill>
                  <a:srgbClr val="FFFFFF"/>
                </a:solidFill>
              </a:rPr>
              <a:t>Fountas &amp; Pinnell (Reading)- 3 times per  year</a:t>
            </a:r>
            <a:endParaRPr sz="1400">
              <a:solidFill>
                <a:srgbClr val="FFFFFF"/>
              </a:solidFill>
            </a:endParaRPr>
          </a:p>
          <a:p>
            <a:pPr indent="-317500" lvl="0" marL="457200" rtl="0" algn="l">
              <a:lnSpc>
                <a:spcPct val="115000"/>
              </a:lnSpc>
              <a:spcBef>
                <a:spcPts val="0"/>
              </a:spcBef>
              <a:spcAft>
                <a:spcPts val="0"/>
              </a:spcAft>
              <a:buClr>
                <a:srgbClr val="FFFFFF"/>
              </a:buClr>
              <a:buSzPts val="1400"/>
              <a:buChar char="●"/>
            </a:pPr>
            <a:r>
              <a:rPr lang="af" sz="1400">
                <a:solidFill>
                  <a:srgbClr val="FFFFFF"/>
                </a:solidFill>
              </a:rPr>
              <a:t>Dyslexia Screener (Beginning of 1st grade)</a:t>
            </a:r>
            <a:endParaRPr sz="1400">
              <a:solidFill>
                <a:srgbClr val="FFFFFF"/>
              </a:solidFill>
            </a:endParaRPr>
          </a:p>
          <a:p>
            <a:pPr indent="0" lvl="0" marL="0" rtl="0" algn="l">
              <a:lnSpc>
                <a:spcPct val="115000"/>
              </a:lnSpc>
              <a:spcBef>
                <a:spcPts val="0"/>
              </a:spcBef>
              <a:spcAft>
                <a:spcPts val="0"/>
              </a:spcAft>
              <a:buNone/>
            </a:pPr>
            <a:r>
              <a:rPr lang="af" sz="1400">
                <a:solidFill>
                  <a:srgbClr val="000000"/>
                </a:solidFill>
              </a:rPr>
              <a:t> </a:t>
            </a:r>
            <a:endParaRPr sz="20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13" name="Google Shape;213;p35"/>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38000"/>
              </a:lnSpc>
              <a:spcBef>
                <a:spcPts val="0"/>
              </a:spcBef>
              <a:spcAft>
                <a:spcPts val="0"/>
              </a:spcAft>
              <a:buNone/>
            </a:pPr>
            <a:r>
              <a:t/>
            </a:r>
            <a:endParaRPr b="1" sz="2000">
              <a:solidFill>
                <a:srgbClr val="FF0000"/>
              </a:solidFill>
            </a:endParaRPr>
          </a:p>
          <a:p>
            <a:pPr indent="0" lvl="0" marL="0" rtl="0" algn="l">
              <a:lnSpc>
                <a:spcPct val="138000"/>
              </a:lnSpc>
              <a:spcBef>
                <a:spcPts val="0"/>
              </a:spcBef>
              <a:spcAft>
                <a:spcPts val="0"/>
              </a:spcAft>
              <a:buNone/>
            </a:pPr>
            <a:r>
              <a:t/>
            </a:r>
            <a:endParaRPr b="1" sz="2000">
              <a:solidFill>
                <a:srgbClr val="FF0000"/>
              </a:solidFill>
            </a:endParaRPr>
          </a:p>
          <a:p>
            <a:pPr indent="0" lvl="0" marL="0" rtl="0" algn="l">
              <a:lnSpc>
                <a:spcPct val="138000"/>
              </a:lnSpc>
              <a:spcBef>
                <a:spcPts val="0"/>
              </a:spcBef>
              <a:spcAft>
                <a:spcPts val="0"/>
              </a:spcAft>
              <a:buNone/>
            </a:pPr>
            <a:r>
              <a:t/>
            </a:r>
            <a:endParaRPr b="1" sz="2000">
              <a:solidFill>
                <a:srgbClr val="FF0000"/>
              </a:solidFill>
            </a:endParaRPr>
          </a:p>
          <a:p>
            <a:pPr indent="0" lvl="0" marL="0" rtl="0" algn="l">
              <a:lnSpc>
                <a:spcPct val="138000"/>
              </a:lnSpc>
              <a:spcBef>
                <a:spcPts val="0"/>
              </a:spcBef>
              <a:spcAft>
                <a:spcPts val="0"/>
              </a:spcAft>
              <a:buNone/>
            </a:pPr>
            <a:r>
              <a:t/>
            </a:r>
            <a:endParaRPr b="1" sz="2000">
              <a:solidFill>
                <a:srgbClr val="FF0000"/>
              </a:solidFill>
            </a:endParaRPr>
          </a:p>
          <a:p>
            <a:pPr indent="0" lvl="0" marL="0" rtl="0" algn="l">
              <a:lnSpc>
                <a:spcPct val="138000"/>
              </a:lnSpc>
              <a:spcBef>
                <a:spcPts val="0"/>
              </a:spcBef>
              <a:spcAft>
                <a:spcPts val="0"/>
              </a:spcAft>
              <a:buNone/>
            </a:pPr>
            <a:r>
              <a:rPr lang="af" sz="1200">
                <a:solidFill>
                  <a:srgbClr val="FFFFFF"/>
                </a:solidFill>
              </a:rPr>
              <a:t>All 1st grade teachers in the district use a Standards-Based Grading system.  Throughout each quarter we will collect data of each student’s achievement through student work, performance tasks, observations, weekly tests, and end of quarter assessments.  Achievement is identified through a 4,3,2, and 1 number system on work that is sent home, as well as, quarterly report cards.  </a:t>
            </a:r>
            <a:endParaRPr sz="1200">
              <a:solidFill>
                <a:srgbClr val="FFFFFF"/>
              </a:solidFill>
            </a:endParaRPr>
          </a:p>
          <a:p>
            <a:pPr indent="-304800" lvl="0" marL="457200" rtl="0" algn="l">
              <a:lnSpc>
                <a:spcPct val="138000"/>
              </a:lnSpc>
              <a:spcBef>
                <a:spcPts val="0"/>
              </a:spcBef>
              <a:spcAft>
                <a:spcPts val="0"/>
              </a:spcAft>
              <a:buSzPts val="1200"/>
              <a:buChar char="●"/>
            </a:pPr>
            <a:r>
              <a:rPr lang="af" sz="1200"/>
              <a:t>A “4” shows that the student consistently exceeds mastery above grade level expectations.  </a:t>
            </a:r>
            <a:endParaRPr sz="1200">
              <a:solidFill>
                <a:srgbClr val="FFFFFF"/>
              </a:solidFill>
            </a:endParaRPr>
          </a:p>
          <a:p>
            <a:pPr indent="-304800" lvl="0" marL="457200" rtl="0" algn="l">
              <a:lnSpc>
                <a:spcPct val="138000"/>
              </a:lnSpc>
              <a:spcBef>
                <a:spcPts val="0"/>
              </a:spcBef>
              <a:spcAft>
                <a:spcPts val="0"/>
              </a:spcAft>
              <a:buClr>
                <a:srgbClr val="FFFFFF"/>
              </a:buClr>
              <a:buSzPts val="1200"/>
              <a:buChar char="●"/>
            </a:pPr>
            <a:r>
              <a:rPr lang="af" sz="1200">
                <a:solidFill>
                  <a:srgbClr val="FFFFFF"/>
                </a:solidFill>
              </a:rPr>
              <a:t>A “3” </a:t>
            </a:r>
            <a:r>
              <a:rPr lang="af" sz="1200"/>
              <a:t>shows that a student consistently meets and demonstrates mastery of current grade level expectations. </a:t>
            </a:r>
            <a:endParaRPr sz="1200">
              <a:solidFill>
                <a:srgbClr val="FFFFFF"/>
              </a:solidFill>
            </a:endParaRPr>
          </a:p>
          <a:p>
            <a:pPr indent="-304800" lvl="0" marL="457200" rtl="0" algn="l">
              <a:lnSpc>
                <a:spcPct val="138000"/>
              </a:lnSpc>
              <a:spcBef>
                <a:spcPts val="0"/>
              </a:spcBef>
              <a:spcAft>
                <a:spcPts val="0"/>
              </a:spcAft>
              <a:buClr>
                <a:srgbClr val="FFFFFF"/>
              </a:buClr>
              <a:buSzPts val="1200"/>
              <a:buChar char="●"/>
            </a:pPr>
            <a:r>
              <a:rPr lang="af" sz="1200">
                <a:solidFill>
                  <a:srgbClr val="FFFFFF"/>
                </a:solidFill>
              </a:rPr>
              <a:t>A “2” shows that a student is emerging and approaching the benchmark.</a:t>
            </a:r>
            <a:endParaRPr sz="1200">
              <a:solidFill>
                <a:srgbClr val="FFFFFF"/>
              </a:solidFill>
            </a:endParaRPr>
          </a:p>
          <a:p>
            <a:pPr indent="-304800" lvl="0" marL="457200" rtl="0" algn="l">
              <a:lnSpc>
                <a:spcPct val="138000"/>
              </a:lnSpc>
              <a:spcBef>
                <a:spcPts val="0"/>
              </a:spcBef>
              <a:spcAft>
                <a:spcPts val="0"/>
              </a:spcAft>
              <a:buClr>
                <a:srgbClr val="FFFFFF"/>
              </a:buClr>
              <a:buSzPts val="1200"/>
              <a:buChar char="●"/>
            </a:pPr>
            <a:r>
              <a:rPr lang="af" sz="1200">
                <a:solidFill>
                  <a:srgbClr val="FFFFFF"/>
                </a:solidFill>
              </a:rPr>
              <a:t>A “1” shows that a student is not meeting current grade level expectations.  T</a:t>
            </a:r>
            <a:r>
              <a:rPr lang="af" sz="1200">
                <a:solidFill>
                  <a:srgbClr val="FFFFFF"/>
                </a:solidFill>
              </a:rPr>
              <a:t>he mastery level is anything scored at 75% or higher.</a:t>
            </a:r>
            <a:r>
              <a:rPr lang="af" sz="1400">
                <a:solidFill>
                  <a:srgbClr val="FFFFFF"/>
                </a:solidFill>
              </a:rPr>
              <a:t> </a:t>
            </a:r>
            <a:r>
              <a:rPr lang="af" sz="1400">
                <a:solidFill>
                  <a:srgbClr val="FFFFFF"/>
                </a:solidFill>
              </a:rPr>
              <a:t> </a:t>
            </a:r>
            <a:endParaRPr sz="4200">
              <a:solidFill>
                <a:srgbClr val="FFFFFF"/>
              </a:solidFill>
            </a:endParaRPr>
          </a:p>
          <a:p>
            <a:pPr indent="0" lvl="0" marL="0" rtl="0" algn="l">
              <a:spcBef>
                <a:spcPts val="0"/>
              </a:spcBef>
              <a:spcAft>
                <a:spcPts val="1600"/>
              </a:spcAft>
              <a:buNone/>
            </a:pPr>
            <a:r>
              <a:t/>
            </a:r>
            <a:endParaRPr sz="1600"/>
          </a:p>
        </p:txBody>
      </p:sp>
      <p:pic>
        <p:nvPicPr>
          <p:cNvPr descr="Memo - Free vector graphics on Pixabay" id="214" name="Google Shape;214;p35"/>
          <p:cNvPicPr preferRelativeResize="0"/>
          <p:nvPr/>
        </p:nvPicPr>
        <p:blipFill>
          <a:blip r:embed="rId3">
            <a:alphaModFix/>
          </a:blip>
          <a:stretch>
            <a:fillRect/>
          </a:stretch>
        </p:blipFill>
        <p:spPr>
          <a:xfrm>
            <a:off x="3926950" y="308350"/>
            <a:ext cx="627325" cy="62732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6"/>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4800">
              <a:solidFill>
                <a:srgbClr val="CC0000"/>
              </a:solidFill>
            </a:endParaRPr>
          </a:p>
          <a:p>
            <a:pPr indent="0" lvl="0" marL="0" rtl="0" algn="l">
              <a:spcBef>
                <a:spcPts val="0"/>
              </a:spcBef>
              <a:spcAft>
                <a:spcPts val="0"/>
              </a:spcAft>
              <a:buNone/>
            </a:pPr>
            <a:r>
              <a:rPr b="1" lang="af" sz="4800">
                <a:solidFill>
                  <a:srgbClr val="CC0000"/>
                </a:solidFill>
              </a:rPr>
              <a:t>1st Grade</a:t>
            </a:r>
            <a:endParaRPr sz="4800">
              <a:solidFill>
                <a:srgbClr val="CC0000"/>
              </a:solidFill>
            </a:endParaRPr>
          </a:p>
          <a:p>
            <a:pPr indent="0" lvl="0" marL="0" rtl="0" algn="l">
              <a:lnSpc>
                <a:spcPct val="138000"/>
              </a:lnSpc>
              <a:spcBef>
                <a:spcPts val="0"/>
              </a:spcBef>
              <a:spcAft>
                <a:spcPts val="0"/>
              </a:spcAft>
              <a:buClr>
                <a:srgbClr val="000000"/>
              </a:buClr>
              <a:buSzPts val="1100"/>
              <a:buNone/>
            </a:pPr>
            <a:r>
              <a:rPr lang="af" sz="2500">
                <a:solidFill>
                  <a:srgbClr val="CC0000"/>
                </a:solidFill>
              </a:rPr>
              <a:t>Guest Speakers/</a:t>
            </a:r>
            <a:endParaRPr sz="2500">
              <a:solidFill>
                <a:srgbClr val="CC0000"/>
              </a:solidFill>
            </a:endParaRPr>
          </a:p>
          <a:p>
            <a:pPr indent="0" lvl="0" marL="0" rtl="0" algn="l">
              <a:lnSpc>
                <a:spcPct val="138000"/>
              </a:lnSpc>
              <a:spcBef>
                <a:spcPts val="0"/>
              </a:spcBef>
              <a:spcAft>
                <a:spcPts val="0"/>
              </a:spcAft>
              <a:buClr>
                <a:srgbClr val="000000"/>
              </a:buClr>
              <a:buSzPts val="1100"/>
              <a:buNone/>
            </a:pPr>
            <a:r>
              <a:rPr lang="af" sz="2500">
                <a:solidFill>
                  <a:srgbClr val="CC0000"/>
                </a:solidFill>
              </a:rPr>
              <a:t>Special projects:</a:t>
            </a:r>
            <a:endParaRPr sz="2500">
              <a:solidFill>
                <a:srgbClr val="CC0000"/>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Miss Molly Recycling Presentation from Dearborn County Recycling</a:t>
            </a:r>
            <a:endParaRPr sz="2000">
              <a:solidFill>
                <a:srgbClr val="FFFFFF"/>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Jennifer Ketchmark/WCPO Meteorology Presentation</a:t>
            </a:r>
            <a:endParaRPr sz="2000">
              <a:solidFill>
                <a:srgbClr val="FFFFFF"/>
              </a:solidFill>
            </a:endParaRPr>
          </a:p>
          <a:p>
            <a:pPr indent="-355600" lvl="0" marL="457200" rtl="0" algn="l">
              <a:lnSpc>
                <a:spcPct val="115000"/>
              </a:lnSpc>
              <a:spcBef>
                <a:spcPts val="0"/>
              </a:spcBef>
              <a:spcAft>
                <a:spcPts val="0"/>
              </a:spcAft>
              <a:buClr>
                <a:srgbClr val="FFFFFF"/>
              </a:buClr>
              <a:buSzPts val="2000"/>
              <a:buChar char="●"/>
            </a:pPr>
            <a:r>
              <a:rPr lang="af" sz="2000">
                <a:solidFill>
                  <a:srgbClr val="FFFFFF"/>
                </a:solidFill>
              </a:rPr>
              <a:t>Time Line Project</a:t>
            </a:r>
            <a:endParaRPr sz="2000">
              <a:solidFill>
                <a:srgbClr val="FFFFFF"/>
              </a:solidFill>
            </a:endParaRPr>
          </a:p>
          <a:p>
            <a:pPr indent="0" lvl="0" marL="457200" rtl="0" algn="l">
              <a:lnSpc>
                <a:spcPct val="115000"/>
              </a:lnSpc>
              <a:spcBef>
                <a:spcPts val="0"/>
              </a:spcBef>
              <a:spcAft>
                <a:spcPts val="0"/>
              </a:spcAft>
              <a:buNone/>
            </a:pPr>
            <a:r>
              <a:t/>
            </a:r>
            <a:endParaRPr sz="2000">
              <a:solidFill>
                <a:srgbClr val="FFFFFF"/>
              </a:solidFill>
            </a:endParaRPr>
          </a:p>
          <a:p>
            <a:pPr indent="0" lvl="0" marL="0" rtl="0" algn="ctr">
              <a:spcBef>
                <a:spcPts val="0"/>
              </a:spcBef>
              <a:spcAft>
                <a:spcPts val="0"/>
              </a:spcAft>
              <a:buNone/>
            </a:pPr>
            <a:r>
              <a:t/>
            </a:r>
            <a:endParaRPr sz="20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20" name="Google Shape;220;p36"/>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38000"/>
              </a:lnSpc>
              <a:spcBef>
                <a:spcPts val="0"/>
              </a:spcBef>
              <a:spcAft>
                <a:spcPts val="0"/>
              </a:spcAft>
              <a:buNone/>
            </a:pPr>
            <a:r>
              <a:rPr b="1" lang="af" sz="3000">
                <a:solidFill>
                  <a:srgbClr val="F3F3F3"/>
                </a:solidFill>
                <a:latin typeface="Alegreya"/>
                <a:ea typeface="Alegreya"/>
                <a:cs typeface="Alegreya"/>
                <a:sym typeface="Alegreya"/>
              </a:rPr>
              <a:t> </a:t>
            </a:r>
            <a:endParaRPr b="1" sz="3000">
              <a:solidFill>
                <a:srgbClr val="F3F3F3"/>
              </a:solidFill>
              <a:latin typeface="Alegreya"/>
              <a:ea typeface="Alegreya"/>
              <a:cs typeface="Alegreya"/>
              <a:sym typeface="Alegreya"/>
            </a:endParaRPr>
          </a:p>
          <a:p>
            <a:pPr indent="0" lvl="0" marL="0" rtl="0" algn="l">
              <a:lnSpc>
                <a:spcPct val="138000"/>
              </a:lnSpc>
              <a:spcBef>
                <a:spcPts val="0"/>
              </a:spcBef>
              <a:spcAft>
                <a:spcPts val="0"/>
              </a:spcAft>
              <a:buNone/>
            </a:pPr>
            <a:r>
              <a:rPr b="1" lang="af" sz="3000">
                <a:solidFill>
                  <a:srgbClr val="CC0000"/>
                </a:solidFill>
              </a:rPr>
              <a:t>Field Trips:</a:t>
            </a:r>
            <a:endParaRPr b="1" sz="3000">
              <a:solidFill>
                <a:srgbClr val="CC0000"/>
              </a:solidFill>
            </a:endParaRPr>
          </a:p>
          <a:p>
            <a:pPr indent="0" lvl="0" marL="0" rtl="0" algn="l">
              <a:lnSpc>
                <a:spcPct val="138000"/>
              </a:lnSpc>
              <a:spcBef>
                <a:spcPts val="0"/>
              </a:spcBef>
              <a:spcAft>
                <a:spcPts val="0"/>
              </a:spcAft>
              <a:buNone/>
            </a:pPr>
            <a:r>
              <a:rPr b="1" lang="af" sz="1000">
                <a:solidFill>
                  <a:srgbClr val="CC0000"/>
                </a:solidFill>
              </a:rPr>
              <a:t>*Field Trips could change</a:t>
            </a:r>
            <a:endParaRPr b="1" sz="3000">
              <a:solidFill>
                <a:srgbClr val="CC0000"/>
              </a:solidFill>
            </a:endParaRPr>
          </a:p>
          <a:p>
            <a:pPr indent="-330200" lvl="0" marL="457200" rtl="0" algn="l">
              <a:lnSpc>
                <a:spcPct val="138000"/>
              </a:lnSpc>
              <a:spcBef>
                <a:spcPts val="0"/>
              </a:spcBef>
              <a:spcAft>
                <a:spcPts val="0"/>
              </a:spcAft>
              <a:buClr>
                <a:srgbClr val="FFFFFF"/>
              </a:buClr>
              <a:buSzPts val="1600"/>
              <a:buChar char="●"/>
            </a:pPr>
            <a:r>
              <a:rPr lang="af" sz="1600">
                <a:solidFill>
                  <a:srgbClr val="FFFFFF"/>
                </a:solidFill>
              </a:rPr>
              <a:t>1st semester: Cincinnati Museum</a:t>
            </a:r>
            <a:endParaRPr sz="1600">
              <a:solidFill>
                <a:srgbClr val="FFFFFF"/>
              </a:solidFill>
            </a:endParaRPr>
          </a:p>
          <a:p>
            <a:pPr indent="-330200" lvl="0" marL="457200" rtl="0" algn="l">
              <a:lnSpc>
                <a:spcPct val="138000"/>
              </a:lnSpc>
              <a:spcBef>
                <a:spcPts val="0"/>
              </a:spcBef>
              <a:spcAft>
                <a:spcPts val="0"/>
              </a:spcAft>
              <a:buClr>
                <a:srgbClr val="FFFFFF"/>
              </a:buClr>
              <a:buSzPts val="1600"/>
              <a:buChar char="●"/>
            </a:pPr>
            <a:r>
              <a:rPr lang="af" sz="1600">
                <a:solidFill>
                  <a:srgbClr val="FFFFFF"/>
                </a:solidFill>
              </a:rPr>
              <a:t>2nd semester: TBD</a:t>
            </a:r>
            <a:endParaRPr sz="1600">
              <a:solidFill>
                <a:srgbClr val="FFFFFF"/>
              </a:solidFill>
            </a:endParaRPr>
          </a:p>
          <a:p>
            <a:pPr indent="0" lvl="0" marL="0" rtl="0" algn="l">
              <a:lnSpc>
                <a:spcPct val="100000"/>
              </a:lnSpc>
              <a:spcBef>
                <a:spcPts val="0"/>
              </a:spcBef>
              <a:spcAft>
                <a:spcPts val="0"/>
              </a:spcAft>
              <a:buNone/>
            </a:pPr>
            <a:r>
              <a:t/>
            </a:r>
            <a:endParaRPr b="1" sz="1600"/>
          </a:p>
          <a:p>
            <a:pPr indent="0" lvl="0" marL="0" rtl="0" algn="l">
              <a:spcBef>
                <a:spcPts val="0"/>
              </a:spcBef>
              <a:spcAft>
                <a:spcPts val="1600"/>
              </a:spcAft>
              <a:buNone/>
            </a:pPr>
            <a:r>
              <a:t/>
            </a:r>
            <a:endParaRPr sz="1000"/>
          </a:p>
        </p:txBody>
      </p:sp>
      <p:pic>
        <p:nvPicPr>
          <p:cNvPr id="221" name="Google Shape;221;p36"/>
          <p:cNvPicPr preferRelativeResize="0"/>
          <p:nvPr/>
        </p:nvPicPr>
        <p:blipFill>
          <a:blip r:embed="rId3">
            <a:alphaModFix/>
          </a:blip>
          <a:stretch>
            <a:fillRect/>
          </a:stretch>
        </p:blipFill>
        <p:spPr>
          <a:xfrm>
            <a:off x="6088125" y="3837450"/>
            <a:ext cx="1798075" cy="11055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37"/>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2nd Grade</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Teachers:</a:t>
            </a:r>
            <a:endParaRPr>
              <a:solidFill>
                <a:srgbClr val="CC0000"/>
              </a:solidFill>
            </a:endParaRPr>
          </a:p>
          <a:p>
            <a:pPr indent="0" lvl="0" marL="0" rtl="0" algn="l">
              <a:spcBef>
                <a:spcPts val="0"/>
              </a:spcBef>
              <a:spcAft>
                <a:spcPts val="0"/>
              </a:spcAft>
              <a:buNone/>
            </a:pPr>
            <a:r>
              <a:rPr lang="af" sz="2000"/>
              <a:t>Emily Thomison</a:t>
            </a:r>
            <a:endParaRPr sz="2000"/>
          </a:p>
          <a:p>
            <a:pPr indent="0" lvl="0" marL="0" rtl="0" algn="l">
              <a:spcBef>
                <a:spcPts val="0"/>
              </a:spcBef>
              <a:spcAft>
                <a:spcPts val="0"/>
              </a:spcAft>
              <a:buNone/>
            </a:pPr>
            <a:r>
              <a:rPr lang="af" sz="2000"/>
              <a:t>Michelle Hofer</a:t>
            </a:r>
            <a:endParaRPr sz="2000"/>
          </a:p>
          <a:p>
            <a:pPr indent="0" lvl="0" marL="0" rtl="0" algn="l">
              <a:spcBef>
                <a:spcPts val="0"/>
              </a:spcBef>
              <a:spcAft>
                <a:spcPts val="0"/>
              </a:spcAft>
              <a:buNone/>
            </a:pPr>
            <a:r>
              <a:rPr lang="af" sz="2000"/>
              <a:t>Lauren Foster</a:t>
            </a:r>
            <a:endParaRPr sz="2000"/>
          </a:p>
          <a:p>
            <a:pPr indent="0" lvl="0" marL="0" rtl="0" algn="l">
              <a:spcBef>
                <a:spcPts val="0"/>
              </a:spcBef>
              <a:spcAft>
                <a:spcPts val="0"/>
              </a:spcAft>
              <a:buNone/>
            </a:pPr>
            <a:r>
              <a:rPr lang="af" sz="2000"/>
              <a:t>Tammy Marro</a:t>
            </a:r>
            <a:endParaRPr sz="2000"/>
          </a:p>
          <a:p>
            <a:pPr indent="0" lvl="0" marL="0" rtl="0" algn="ctr">
              <a:spcBef>
                <a:spcPts val="0"/>
              </a:spcBef>
              <a:spcAft>
                <a:spcPts val="0"/>
              </a:spcAft>
              <a:buNone/>
            </a:pPr>
            <a:r>
              <a:t/>
            </a:r>
            <a:endParaRPr sz="2000"/>
          </a:p>
          <a:p>
            <a:pPr indent="0" lvl="0" marL="0" rtl="0" algn="l">
              <a:lnSpc>
                <a:spcPct val="115000"/>
              </a:lnSpc>
              <a:spcBef>
                <a:spcPts val="0"/>
              </a:spcBef>
              <a:spcAft>
                <a:spcPts val="0"/>
              </a:spcAft>
              <a:buNone/>
            </a:pPr>
            <a:r>
              <a:t/>
            </a:r>
            <a:endParaRPr sz="1500">
              <a:solidFill>
                <a:srgbClr val="222222"/>
              </a:solidFill>
              <a:highlight>
                <a:schemeClr val="dk1"/>
              </a:highlight>
            </a:endParaRPr>
          </a:p>
          <a:p>
            <a:pPr indent="0" lvl="0" marL="0" rtl="0" algn="l">
              <a:lnSpc>
                <a:spcPct val="115000"/>
              </a:lnSpc>
              <a:spcBef>
                <a:spcPts val="0"/>
              </a:spcBef>
              <a:spcAft>
                <a:spcPts val="0"/>
              </a:spcAft>
              <a:buNone/>
            </a:pPr>
            <a:r>
              <a:t/>
            </a:r>
            <a:endParaRPr sz="1200">
              <a:solidFill>
                <a:srgbClr val="222222"/>
              </a:solidFill>
              <a:highlight>
                <a:schemeClr val="dk1"/>
              </a:highlight>
            </a:endParaRPr>
          </a:p>
          <a:p>
            <a:pPr indent="0" lvl="0" marL="0" rtl="0" algn="l">
              <a:lnSpc>
                <a:spcPct val="115000"/>
              </a:lnSpc>
              <a:spcBef>
                <a:spcPts val="0"/>
              </a:spcBef>
              <a:spcAft>
                <a:spcPts val="0"/>
              </a:spcAft>
              <a:buNone/>
            </a:pPr>
            <a:r>
              <a:t/>
            </a:r>
            <a:endParaRPr sz="1500">
              <a:solidFill>
                <a:srgbClr val="222222"/>
              </a:solidFill>
              <a:highlight>
                <a:schemeClr val="dk1"/>
              </a:highlight>
            </a:endParaRPr>
          </a:p>
          <a:p>
            <a:pPr indent="-323850" lvl="0" marL="457200" rtl="0" algn="l">
              <a:lnSpc>
                <a:spcPct val="115000"/>
              </a:lnSpc>
              <a:spcBef>
                <a:spcPts val="0"/>
              </a:spcBef>
              <a:spcAft>
                <a:spcPts val="0"/>
              </a:spcAft>
              <a:buSzPts val="1500"/>
              <a:buChar char="●"/>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27" name="Google Shape;227;p37"/>
          <p:cNvSpPr txBox="1"/>
          <p:nvPr>
            <p:ph idx="2" type="body"/>
          </p:nvPr>
        </p:nvSpPr>
        <p:spPr>
          <a:xfrm>
            <a:off x="4939500" y="724200"/>
            <a:ext cx="3837000" cy="3695100"/>
          </a:xfrm>
          <a:prstGeom prst="rect">
            <a:avLst/>
          </a:prstGeom>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1400">
              <a:solidFill>
                <a:srgbClr val="CC0000"/>
              </a:solidFill>
            </a:endParaRPr>
          </a:p>
          <a:p>
            <a:pPr indent="0" lvl="0" marL="0" rtl="0" algn="l">
              <a:lnSpc>
                <a:spcPct val="100000"/>
              </a:lnSpc>
              <a:spcBef>
                <a:spcPts val="0"/>
              </a:spcBef>
              <a:spcAft>
                <a:spcPts val="0"/>
              </a:spcAft>
              <a:buNone/>
            </a:pPr>
            <a:r>
              <a:rPr lang="af" sz="3000">
                <a:solidFill>
                  <a:srgbClr val="CC0000"/>
                </a:solidFill>
              </a:rPr>
              <a:t>Goals:</a:t>
            </a:r>
            <a:endParaRPr sz="3000">
              <a:solidFill>
                <a:srgbClr val="CC0000"/>
              </a:solidFill>
            </a:endParaRPr>
          </a:p>
          <a:p>
            <a:pPr indent="-317500" lvl="0" marL="457200" rtl="0" algn="l">
              <a:spcBef>
                <a:spcPts val="0"/>
              </a:spcBef>
              <a:spcAft>
                <a:spcPts val="0"/>
              </a:spcAft>
              <a:buSzPts val="1400"/>
              <a:buChar char="●"/>
            </a:pPr>
            <a:r>
              <a:rPr lang="af" sz="1400"/>
              <a:t>We strive to help students increase their number sense, become more fluent with their math facts, and understand how numbers relate to each other. (EXAMPLE: fact families 3+7=10, 7+3=10, 10-3=7, 10-7=3)</a:t>
            </a:r>
            <a:endParaRPr sz="1400"/>
          </a:p>
          <a:p>
            <a:pPr indent="-317500" lvl="0" marL="457200" rtl="0" algn="l">
              <a:spcBef>
                <a:spcPts val="0"/>
              </a:spcBef>
              <a:spcAft>
                <a:spcPts val="0"/>
              </a:spcAft>
              <a:buSzPts val="1400"/>
              <a:buChar char="●"/>
            </a:pPr>
            <a:r>
              <a:rPr lang="af" sz="1400"/>
              <a:t>Students will have a basic understanding of our community and the services provided.</a:t>
            </a:r>
            <a:endParaRPr sz="1400"/>
          </a:p>
          <a:p>
            <a:pPr indent="-317500" lvl="0" marL="457200" rtl="0" algn="l">
              <a:spcBef>
                <a:spcPts val="0"/>
              </a:spcBef>
              <a:spcAft>
                <a:spcPts val="0"/>
              </a:spcAft>
              <a:buSzPts val="1400"/>
              <a:buChar char="●"/>
            </a:pPr>
            <a:r>
              <a:rPr lang="af" sz="1400"/>
              <a:t>Students will be able to read and comprehend a grade level text fluently and apply this to other subject areas.</a:t>
            </a:r>
            <a:endParaRPr sz="1400">
              <a:solidFill>
                <a:srgbClr val="222222"/>
              </a:solidFill>
              <a:highlight>
                <a:srgbClr val="FFFFFF"/>
              </a:highlight>
            </a:endParaRPr>
          </a:p>
          <a:p>
            <a:pPr indent="0" lvl="0" marL="0" rtl="0" algn="l">
              <a:spcBef>
                <a:spcPts val="1600"/>
              </a:spcBef>
              <a:spcAft>
                <a:spcPts val="1600"/>
              </a:spcAft>
              <a:buNone/>
            </a:pPr>
            <a:r>
              <a:t/>
            </a:r>
            <a:endParaRPr sz="14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38"/>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2nd Grade</a:t>
            </a:r>
            <a:endParaRPr b="1" sz="6000">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Resources:</a:t>
            </a:r>
            <a:endParaRPr>
              <a:solidFill>
                <a:srgbClr val="CC0000"/>
              </a:solidFill>
            </a:endParaRPr>
          </a:p>
          <a:p>
            <a:pPr indent="-342900" lvl="0" marL="457200" rtl="0" algn="l">
              <a:lnSpc>
                <a:spcPct val="115000"/>
              </a:lnSpc>
              <a:spcBef>
                <a:spcPts val="0"/>
              </a:spcBef>
              <a:spcAft>
                <a:spcPts val="0"/>
              </a:spcAft>
              <a:buSzPts val="1800"/>
              <a:buChar char="●"/>
            </a:pPr>
            <a:r>
              <a:rPr lang="af" sz="1800"/>
              <a:t>Pearson My View Reading Series</a:t>
            </a:r>
            <a:endParaRPr sz="1800"/>
          </a:p>
          <a:p>
            <a:pPr indent="-342900" lvl="0" marL="457200" rtl="0" algn="l">
              <a:lnSpc>
                <a:spcPct val="115000"/>
              </a:lnSpc>
              <a:spcBef>
                <a:spcPts val="0"/>
              </a:spcBef>
              <a:spcAft>
                <a:spcPts val="0"/>
              </a:spcAft>
              <a:buSzPts val="1800"/>
              <a:buChar char="●"/>
            </a:pPr>
            <a:r>
              <a:rPr lang="af" sz="1800"/>
              <a:t>Pearson Social Studies and Science</a:t>
            </a:r>
            <a:endParaRPr sz="1800"/>
          </a:p>
          <a:p>
            <a:pPr indent="-342900" lvl="0" marL="457200" rtl="0" algn="l">
              <a:lnSpc>
                <a:spcPct val="115000"/>
              </a:lnSpc>
              <a:spcBef>
                <a:spcPts val="0"/>
              </a:spcBef>
              <a:spcAft>
                <a:spcPts val="0"/>
              </a:spcAft>
              <a:buSzPts val="1800"/>
              <a:buChar char="●"/>
            </a:pPr>
            <a:r>
              <a:rPr lang="af" sz="1800"/>
              <a:t>Scholastic News</a:t>
            </a:r>
            <a:endParaRPr sz="1800"/>
          </a:p>
          <a:p>
            <a:pPr indent="-342900" lvl="0" marL="457200" rtl="0" algn="l">
              <a:lnSpc>
                <a:spcPct val="115000"/>
              </a:lnSpc>
              <a:spcBef>
                <a:spcPts val="0"/>
              </a:spcBef>
              <a:spcAft>
                <a:spcPts val="0"/>
              </a:spcAft>
              <a:buSzPts val="1800"/>
              <a:buChar char="●"/>
            </a:pPr>
            <a:r>
              <a:rPr lang="af" sz="1800"/>
              <a:t>Guided Math</a:t>
            </a:r>
            <a:endParaRPr sz="1800"/>
          </a:p>
          <a:p>
            <a:pPr indent="0" lvl="0" marL="0" rtl="0" algn="l">
              <a:lnSpc>
                <a:spcPct val="115000"/>
              </a:lnSpc>
              <a:spcBef>
                <a:spcPts val="1600"/>
              </a:spcBef>
              <a:spcAft>
                <a:spcPts val="0"/>
              </a:spcAft>
              <a:buNone/>
            </a:pPr>
            <a:r>
              <a:t/>
            </a:r>
            <a:endParaRPr sz="18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33" name="Google Shape;233;p38"/>
          <p:cNvSpPr txBox="1"/>
          <p:nvPr>
            <p:ph idx="2" type="body"/>
          </p:nvPr>
        </p:nvSpPr>
        <p:spPr>
          <a:xfrm>
            <a:off x="4681000" y="0"/>
            <a:ext cx="43446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Instructional Strategies:</a:t>
            </a:r>
            <a:endParaRPr sz="4200">
              <a:solidFill>
                <a:srgbClr val="CC0000"/>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Small groups to differentiate instruction to meet each student’s needs</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CUBES for problem solving</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RACE for a constructed response to questions</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Promote learning through engaging and meaningul activities</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Reteaching content to reach mastery of skills</a:t>
            </a:r>
            <a:endParaRPr>
              <a:solidFill>
                <a:srgbClr val="F3F3F3"/>
              </a:solidFill>
            </a:endParaRPr>
          </a:p>
          <a:p>
            <a:pPr indent="0" lvl="0" marL="0" rtl="0" algn="l">
              <a:lnSpc>
                <a:spcPct val="100000"/>
              </a:lnSpc>
              <a:spcBef>
                <a:spcPts val="0"/>
              </a:spcBef>
              <a:spcAft>
                <a:spcPts val="0"/>
              </a:spcAft>
              <a:buNone/>
            </a:pPr>
            <a:r>
              <a:t/>
            </a:r>
            <a:endParaRPr sz="2000">
              <a:solidFill>
                <a:srgbClr val="CC0000"/>
              </a:solidFill>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9"/>
          <p:cNvSpPr txBox="1"/>
          <p:nvPr>
            <p:ph type="title"/>
          </p:nvPr>
        </p:nvSpPr>
        <p:spPr>
          <a:xfrm>
            <a:off x="116075" y="214095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2nd Grade</a:t>
            </a:r>
            <a:endParaRPr>
              <a:solidFill>
                <a:srgbClr val="CC0000"/>
              </a:solidFill>
            </a:endParaRPr>
          </a:p>
          <a:p>
            <a:pPr indent="0" lvl="0" marL="0" rtl="0" algn="l">
              <a:spcBef>
                <a:spcPts val="0"/>
              </a:spcBef>
              <a:spcAft>
                <a:spcPts val="0"/>
              </a:spcAft>
              <a:buNone/>
            </a:pPr>
            <a:r>
              <a:rPr lang="af" sz="3500">
                <a:solidFill>
                  <a:srgbClr val="CC0000"/>
                </a:solidFill>
              </a:rPr>
              <a:t>Homework:</a:t>
            </a:r>
            <a:endParaRPr sz="3500">
              <a:solidFill>
                <a:srgbClr val="CC0000"/>
              </a:solidFill>
            </a:endParaRPr>
          </a:p>
          <a:p>
            <a:pPr indent="-355600" lvl="0" marL="457200" rtl="0" algn="l">
              <a:spcBef>
                <a:spcPts val="0"/>
              </a:spcBef>
              <a:spcAft>
                <a:spcPts val="0"/>
              </a:spcAft>
              <a:buClr>
                <a:srgbClr val="FFFFFF"/>
              </a:buClr>
              <a:buSzPts val="2000"/>
              <a:buChar char="●"/>
            </a:pPr>
            <a:r>
              <a:rPr lang="af" sz="2000">
                <a:solidFill>
                  <a:srgbClr val="FFFFFF"/>
                </a:solidFill>
              </a:rPr>
              <a:t>Nightly Reading </a:t>
            </a:r>
            <a:endParaRPr sz="2000">
              <a:solidFill>
                <a:srgbClr val="FFFFFF"/>
              </a:solidFill>
            </a:endParaRPr>
          </a:p>
          <a:p>
            <a:pPr indent="-355600" lvl="0" marL="457200" rtl="0" algn="l">
              <a:spcBef>
                <a:spcPts val="0"/>
              </a:spcBef>
              <a:spcAft>
                <a:spcPts val="0"/>
              </a:spcAft>
              <a:buClr>
                <a:srgbClr val="FFFFFF"/>
              </a:buClr>
              <a:buSzPts val="2000"/>
              <a:buChar char="●"/>
            </a:pPr>
            <a:r>
              <a:rPr lang="af" sz="2000">
                <a:solidFill>
                  <a:srgbClr val="FFFFFF"/>
                </a:solidFill>
              </a:rPr>
              <a:t>Study Spelling and Vocabulary</a:t>
            </a:r>
            <a:endParaRPr sz="2000">
              <a:solidFill>
                <a:srgbClr val="FFFFFF"/>
              </a:solidFill>
            </a:endParaRPr>
          </a:p>
          <a:p>
            <a:pPr indent="-355600" lvl="0" marL="457200" rtl="0" algn="l">
              <a:spcBef>
                <a:spcPts val="0"/>
              </a:spcBef>
              <a:spcAft>
                <a:spcPts val="0"/>
              </a:spcAft>
              <a:buClr>
                <a:srgbClr val="FFFFFF"/>
              </a:buClr>
              <a:buSzPts val="2000"/>
              <a:buChar char="●"/>
            </a:pPr>
            <a:r>
              <a:rPr lang="af" sz="2000">
                <a:solidFill>
                  <a:srgbClr val="FFFFFF"/>
                </a:solidFill>
              </a:rPr>
              <a:t>Practice math facts</a:t>
            </a:r>
            <a:endParaRPr sz="2000">
              <a:solidFill>
                <a:srgbClr val="FFFFFF"/>
              </a:solidFill>
            </a:endParaRPr>
          </a:p>
          <a:p>
            <a:pPr indent="0" lvl="0" marL="0" rtl="0" algn="l">
              <a:spcBef>
                <a:spcPts val="0"/>
              </a:spcBef>
              <a:spcAft>
                <a:spcPts val="0"/>
              </a:spcAft>
              <a:buNone/>
            </a:pPr>
            <a:r>
              <a:rPr lang="af" sz="3500">
                <a:solidFill>
                  <a:srgbClr val="CC0000"/>
                </a:solidFill>
              </a:rPr>
              <a:t>Assessments:</a:t>
            </a:r>
            <a:endParaRPr sz="3500">
              <a:solidFill>
                <a:srgbClr val="CC0000"/>
              </a:solidFill>
            </a:endParaRPr>
          </a:p>
          <a:p>
            <a:pPr indent="-355600" lvl="0" marL="457200" rtl="0" algn="l">
              <a:lnSpc>
                <a:spcPct val="115000"/>
              </a:lnSpc>
              <a:spcBef>
                <a:spcPts val="0"/>
              </a:spcBef>
              <a:spcAft>
                <a:spcPts val="0"/>
              </a:spcAft>
              <a:buSzPts val="2000"/>
              <a:buChar char="●"/>
            </a:pPr>
            <a:r>
              <a:rPr lang="af" sz="2000"/>
              <a:t>NWEA Math</a:t>
            </a:r>
            <a:endParaRPr sz="2000"/>
          </a:p>
          <a:p>
            <a:pPr indent="-355600" lvl="0" marL="457200" rtl="0" algn="l">
              <a:lnSpc>
                <a:spcPct val="115000"/>
              </a:lnSpc>
              <a:spcBef>
                <a:spcPts val="0"/>
              </a:spcBef>
              <a:spcAft>
                <a:spcPts val="0"/>
              </a:spcAft>
              <a:buSzPts val="2000"/>
              <a:buChar char="●"/>
            </a:pPr>
            <a:r>
              <a:rPr lang="af" sz="2000"/>
              <a:t>Fountas &amp; Pinnell Benchmark Assessment</a:t>
            </a:r>
            <a:endParaRPr sz="2000"/>
          </a:p>
          <a:p>
            <a:pPr indent="-355600" lvl="0" marL="457200" rtl="0" algn="l">
              <a:lnSpc>
                <a:spcPct val="115000"/>
              </a:lnSpc>
              <a:spcBef>
                <a:spcPts val="0"/>
              </a:spcBef>
              <a:spcAft>
                <a:spcPts val="0"/>
              </a:spcAft>
              <a:buSzPts val="2000"/>
              <a:buChar char="●"/>
            </a:pPr>
            <a:r>
              <a:rPr lang="af" sz="2000"/>
              <a:t>Quarterly Subject-Area Assessments</a:t>
            </a:r>
            <a:endParaRPr sz="2000"/>
          </a:p>
          <a:p>
            <a:pPr indent="-355600" lvl="0" marL="457200" rtl="0" algn="l">
              <a:lnSpc>
                <a:spcPct val="115000"/>
              </a:lnSpc>
              <a:spcBef>
                <a:spcPts val="0"/>
              </a:spcBef>
              <a:spcAft>
                <a:spcPts val="0"/>
              </a:spcAft>
              <a:buSzPts val="2000"/>
              <a:buChar char="●"/>
            </a:pPr>
            <a:r>
              <a:rPr lang="af" sz="2000"/>
              <a:t>Dyslexia Screener</a:t>
            </a:r>
            <a:endParaRPr sz="2000"/>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39" name="Google Shape;239;p39"/>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Homework Expectations:</a:t>
            </a:r>
            <a:endParaRPr sz="4200">
              <a:solidFill>
                <a:srgbClr val="CC0000"/>
              </a:solidFill>
            </a:endParaRPr>
          </a:p>
          <a:p>
            <a:pPr indent="-323850" lvl="0" marL="457200" rtl="0" algn="l">
              <a:lnSpc>
                <a:spcPct val="100000"/>
              </a:lnSpc>
              <a:spcBef>
                <a:spcPts val="0"/>
              </a:spcBef>
              <a:spcAft>
                <a:spcPts val="0"/>
              </a:spcAft>
              <a:buClr>
                <a:srgbClr val="F3F3F3"/>
              </a:buClr>
              <a:buSzPts val="1500"/>
              <a:buChar char="●"/>
            </a:pPr>
            <a:r>
              <a:rPr b="1" lang="af" sz="1500">
                <a:solidFill>
                  <a:srgbClr val="F3F3F3"/>
                </a:solidFill>
              </a:rPr>
              <a:t>Homework is designed so that students can and should get help from an adult. We expect homework to be checked over with the child and returned with the correct answers. </a:t>
            </a:r>
            <a:endParaRPr b="1" sz="1500">
              <a:solidFill>
                <a:srgbClr val="F3F3F3"/>
              </a:solidFill>
            </a:endParaRPr>
          </a:p>
          <a:p>
            <a:pPr indent="-323850" lvl="0" marL="457200" rtl="0" algn="l">
              <a:lnSpc>
                <a:spcPct val="100000"/>
              </a:lnSpc>
              <a:spcBef>
                <a:spcPts val="0"/>
              </a:spcBef>
              <a:spcAft>
                <a:spcPts val="0"/>
              </a:spcAft>
              <a:buClr>
                <a:srgbClr val="F3F3F3"/>
              </a:buClr>
              <a:buSzPts val="1500"/>
              <a:buChar char="●"/>
            </a:pPr>
            <a:r>
              <a:rPr b="1" lang="af" sz="1500">
                <a:solidFill>
                  <a:srgbClr val="F3F3F3"/>
                </a:solidFill>
              </a:rPr>
              <a:t>Students should always plan to read, practice vocabulary and spelling words, and practice math facts.</a:t>
            </a:r>
            <a:endParaRPr b="1" sz="1500">
              <a:solidFill>
                <a:srgbClr val="F3F3F3"/>
              </a:solidFill>
            </a:endParaRPr>
          </a:p>
          <a:p>
            <a:pPr indent="-323850" lvl="0" marL="457200" rtl="0" algn="l">
              <a:lnSpc>
                <a:spcPct val="100000"/>
              </a:lnSpc>
              <a:spcBef>
                <a:spcPts val="0"/>
              </a:spcBef>
              <a:spcAft>
                <a:spcPts val="0"/>
              </a:spcAft>
              <a:buClr>
                <a:srgbClr val="F3F3F3"/>
              </a:buClr>
              <a:buSzPts val="1500"/>
              <a:buChar char="●"/>
            </a:pPr>
            <a:r>
              <a:rPr b="1" lang="af" sz="1500">
                <a:solidFill>
                  <a:srgbClr val="F3F3F3"/>
                </a:solidFill>
              </a:rPr>
              <a:t>20-30 minutes each night is a reasonable amount of time for second grade.</a:t>
            </a:r>
            <a:endParaRPr b="1" sz="1500">
              <a:solidFill>
                <a:srgbClr val="F3F3F3"/>
              </a:solidFill>
            </a:endParaRPr>
          </a:p>
          <a:p>
            <a:pPr indent="0" lvl="0" marL="0" rtl="0" algn="l">
              <a:lnSpc>
                <a:spcPct val="100000"/>
              </a:lnSpc>
              <a:spcBef>
                <a:spcPts val="0"/>
              </a:spcBef>
              <a:spcAft>
                <a:spcPts val="0"/>
              </a:spcAft>
              <a:buNone/>
            </a:pPr>
            <a:r>
              <a:t/>
            </a:r>
            <a:endParaRPr sz="1500">
              <a:solidFill>
                <a:srgbClr val="F3F3F3"/>
              </a:solidFill>
            </a:endParaRPr>
          </a:p>
          <a:p>
            <a:pPr indent="0" lvl="0" marL="0" rtl="0" algn="l">
              <a:spcBef>
                <a:spcPts val="0"/>
              </a:spcBef>
              <a:spcAft>
                <a:spcPts val="1600"/>
              </a:spcAft>
              <a:buNone/>
            </a:pPr>
            <a:r>
              <a:t/>
            </a:r>
            <a:endParaRPr sz="16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40"/>
          <p:cNvSpPr txBox="1"/>
          <p:nvPr>
            <p:ph type="title"/>
          </p:nvPr>
        </p:nvSpPr>
        <p:spPr>
          <a:xfrm>
            <a:off x="144100" y="233115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2nd Grade</a:t>
            </a:r>
            <a:endParaRPr b="1" sz="6000">
              <a:solidFill>
                <a:srgbClr val="CC0000"/>
              </a:solidFill>
            </a:endParaRPr>
          </a:p>
          <a:p>
            <a:pPr indent="0" lvl="0" marL="0" rtl="0" algn="l">
              <a:lnSpc>
                <a:spcPct val="138000"/>
              </a:lnSpc>
              <a:spcBef>
                <a:spcPts val="0"/>
              </a:spcBef>
              <a:spcAft>
                <a:spcPts val="0"/>
              </a:spcAft>
              <a:buClr>
                <a:srgbClr val="000000"/>
              </a:buClr>
              <a:buSzPts val="1100"/>
              <a:buNone/>
            </a:pPr>
            <a:r>
              <a:t/>
            </a:r>
            <a:endParaRPr sz="1000">
              <a:solidFill>
                <a:srgbClr val="CC0000"/>
              </a:solidFill>
            </a:endParaRPr>
          </a:p>
          <a:p>
            <a:pPr indent="0" lvl="0" marL="0" rtl="0" algn="l">
              <a:lnSpc>
                <a:spcPct val="138000"/>
              </a:lnSpc>
              <a:spcBef>
                <a:spcPts val="0"/>
              </a:spcBef>
              <a:spcAft>
                <a:spcPts val="0"/>
              </a:spcAft>
              <a:buClr>
                <a:srgbClr val="000000"/>
              </a:buClr>
              <a:buSzPts val="1100"/>
              <a:buNone/>
            </a:pPr>
            <a:r>
              <a:rPr lang="af" sz="2500">
                <a:solidFill>
                  <a:srgbClr val="CC0000"/>
                </a:solidFill>
              </a:rPr>
              <a:t>Guest Speakers/</a:t>
            </a:r>
            <a:endParaRPr sz="2500">
              <a:solidFill>
                <a:srgbClr val="CC0000"/>
              </a:solidFill>
            </a:endParaRPr>
          </a:p>
          <a:p>
            <a:pPr indent="0" lvl="0" marL="0" rtl="0" algn="l">
              <a:lnSpc>
                <a:spcPct val="138000"/>
              </a:lnSpc>
              <a:spcBef>
                <a:spcPts val="0"/>
              </a:spcBef>
              <a:spcAft>
                <a:spcPts val="0"/>
              </a:spcAft>
              <a:buClr>
                <a:srgbClr val="000000"/>
              </a:buClr>
              <a:buSzPts val="1100"/>
              <a:buNone/>
            </a:pPr>
            <a:r>
              <a:rPr lang="af" sz="2500">
                <a:solidFill>
                  <a:srgbClr val="CC0000"/>
                </a:solidFill>
              </a:rPr>
              <a:t>Special Projects:</a:t>
            </a:r>
            <a:endParaRPr sz="2500">
              <a:solidFill>
                <a:srgbClr val="CC0000"/>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Little Entrepreneur Project</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Animal Research Project</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Fire Safety</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Balloons Over Broadway</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Dr. Seuss Research &amp; Play</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Mother’s Day Spa</a:t>
            </a:r>
            <a:endParaRPr sz="2000">
              <a:solidFill>
                <a:srgbClr val="F3F3F3"/>
              </a:solidFill>
            </a:endParaRPr>
          </a:p>
          <a:p>
            <a:pPr indent="-355600" lvl="0" marL="457200" rtl="0" algn="l">
              <a:lnSpc>
                <a:spcPct val="115000"/>
              </a:lnSpc>
              <a:spcBef>
                <a:spcPts val="0"/>
              </a:spcBef>
              <a:spcAft>
                <a:spcPts val="0"/>
              </a:spcAft>
              <a:buClr>
                <a:srgbClr val="F3F3F3"/>
              </a:buClr>
              <a:buSzPts val="2000"/>
              <a:buChar char="●"/>
            </a:pPr>
            <a:r>
              <a:rPr lang="af" sz="2000">
                <a:solidFill>
                  <a:srgbClr val="F3F3F3"/>
                </a:solidFill>
              </a:rPr>
              <a:t>Christmas Around the World</a:t>
            </a:r>
            <a:endParaRPr sz="2000">
              <a:solidFill>
                <a:srgbClr val="F3F3F3"/>
              </a:solidFill>
            </a:endParaRPr>
          </a:p>
          <a:p>
            <a:pPr indent="0" lvl="0" marL="0" rtl="0" algn="ctr">
              <a:spcBef>
                <a:spcPts val="0"/>
              </a:spcBef>
              <a:spcAft>
                <a:spcPts val="0"/>
              </a:spcAft>
              <a:buNone/>
            </a:pPr>
            <a:r>
              <a:t/>
            </a:r>
            <a:endParaRPr sz="20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45" name="Google Shape;245;p40"/>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38000"/>
              </a:lnSpc>
              <a:spcBef>
                <a:spcPts val="0"/>
              </a:spcBef>
              <a:spcAft>
                <a:spcPts val="0"/>
              </a:spcAft>
              <a:buNone/>
            </a:pPr>
            <a:r>
              <a:rPr b="1" lang="af" sz="3000">
                <a:solidFill>
                  <a:srgbClr val="CC0000"/>
                </a:solidFill>
              </a:rPr>
              <a:t>Field Trips:</a:t>
            </a:r>
            <a:endParaRPr b="1" sz="3000">
              <a:solidFill>
                <a:srgbClr val="CC0000"/>
              </a:solidFill>
            </a:endParaRPr>
          </a:p>
          <a:p>
            <a:pPr indent="0" lvl="0" marL="0" rtl="0" algn="l">
              <a:lnSpc>
                <a:spcPct val="138000"/>
              </a:lnSpc>
              <a:spcBef>
                <a:spcPts val="0"/>
              </a:spcBef>
              <a:spcAft>
                <a:spcPts val="0"/>
              </a:spcAft>
              <a:buNone/>
            </a:pPr>
            <a:r>
              <a:rPr b="1" lang="af" sz="1000">
                <a:solidFill>
                  <a:srgbClr val="CC0000"/>
                </a:solidFill>
              </a:rPr>
              <a:t>*Field Trips could change</a:t>
            </a:r>
            <a:endParaRPr b="1" sz="3000">
              <a:solidFill>
                <a:srgbClr val="CC0000"/>
              </a:solidFill>
            </a:endParaRPr>
          </a:p>
          <a:p>
            <a:pPr indent="-381000" lvl="0" marL="457200" rtl="0" algn="l">
              <a:lnSpc>
                <a:spcPct val="100000"/>
              </a:lnSpc>
              <a:spcBef>
                <a:spcPts val="0"/>
              </a:spcBef>
              <a:spcAft>
                <a:spcPts val="0"/>
              </a:spcAft>
              <a:buClr>
                <a:srgbClr val="F3F3F3"/>
              </a:buClr>
              <a:buSzPts val="2400"/>
              <a:buChar char="●"/>
            </a:pPr>
            <a:r>
              <a:rPr b="1" lang="af" sz="2400"/>
              <a:t>iSpace</a:t>
            </a:r>
            <a:endParaRPr b="1" sz="2400"/>
          </a:p>
          <a:p>
            <a:pPr indent="-381000" lvl="0" marL="457200" rtl="0" algn="l">
              <a:lnSpc>
                <a:spcPct val="100000"/>
              </a:lnSpc>
              <a:spcBef>
                <a:spcPts val="0"/>
              </a:spcBef>
              <a:spcAft>
                <a:spcPts val="0"/>
              </a:spcAft>
              <a:buSzPts val="2400"/>
              <a:buChar char="●"/>
            </a:pPr>
            <a:r>
              <a:rPr b="1" lang="af" sz="2400"/>
              <a:t>The Place</a:t>
            </a:r>
            <a:endParaRPr b="1" sz="2400"/>
          </a:p>
          <a:p>
            <a:pPr indent="0" lvl="0" marL="0" rtl="0" algn="l">
              <a:spcBef>
                <a:spcPts val="0"/>
              </a:spcBef>
              <a:spcAft>
                <a:spcPts val="1600"/>
              </a:spcAft>
              <a:buNone/>
            </a:pPr>
            <a:r>
              <a:t/>
            </a:r>
            <a:endParaRPr sz="10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41"/>
          <p:cNvSpPr txBox="1"/>
          <p:nvPr>
            <p:ph type="title"/>
          </p:nvPr>
        </p:nvSpPr>
        <p:spPr>
          <a:xfrm>
            <a:off x="116075" y="1818600"/>
            <a:ext cx="4438200" cy="2031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3rd Grade</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Teachers:</a:t>
            </a:r>
            <a:endParaRPr>
              <a:solidFill>
                <a:srgbClr val="CC0000"/>
              </a:solidFill>
            </a:endParaRPr>
          </a:p>
          <a:p>
            <a:pPr indent="0" lvl="0" marL="0" rtl="0" algn="l">
              <a:spcBef>
                <a:spcPts val="0"/>
              </a:spcBef>
              <a:spcAft>
                <a:spcPts val="0"/>
              </a:spcAft>
              <a:buNone/>
            </a:pPr>
            <a:r>
              <a:rPr lang="af" sz="2000"/>
              <a:t>Shelly Koth</a:t>
            </a:r>
            <a:endParaRPr sz="2000"/>
          </a:p>
          <a:p>
            <a:pPr indent="0" lvl="0" marL="0" rtl="0" algn="l">
              <a:spcBef>
                <a:spcPts val="0"/>
              </a:spcBef>
              <a:spcAft>
                <a:spcPts val="0"/>
              </a:spcAft>
              <a:buNone/>
            </a:pPr>
            <a:r>
              <a:rPr lang="af" sz="2000"/>
              <a:t>Connie Turner</a:t>
            </a:r>
            <a:endParaRPr sz="2000"/>
          </a:p>
          <a:p>
            <a:pPr indent="0" lvl="0" marL="0" rtl="0" algn="l">
              <a:spcBef>
                <a:spcPts val="0"/>
              </a:spcBef>
              <a:spcAft>
                <a:spcPts val="0"/>
              </a:spcAft>
              <a:buNone/>
            </a:pPr>
            <a:r>
              <a:rPr lang="af" sz="2000"/>
              <a:t>Rachel Strobl</a:t>
            </a:r>
            <a:endParaRPr sz="2000"/>
          </a:p>
          <a:p>
            <a:pPr indent="0" lvl="0" marL="0" rtl="0" algn="l">
              <a:spcBef>
                <a:spcPts val="0"/>
              </a:spcBef>
              <a:spcAft>
                <a:spcPts val="0"/>
              </a:spcAft>
              <a:buNone/>
            </a:pPr>
            <a:r>
              <a:rPr lang="af" sz="2000"/>
              <a:t>Kim Lloyd</a:t>
            </a:r>
            <a:endParaRPr sz="20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51" name="Google Shape;251;p41"/>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af" sz="4200">
                <a:solidFill>
                  <a:srgbClr val="CC0000"/>
                </a:solidFill>
              </a:rPr>
              <a:t>Goals:</a:t>
            </a:r>
            <a:endParaRPr sz="4200">
              <a:solidFill>
                <a:srgbClr val="CC0000"/>
              </a:solidFill>
            </a:endParaRPr>
          </a:p>
          <a:p>
            <a:pPr indent="-342900" lvl="0" marL="457200" rtl="0" algn="l">
              <a:spcBef>
                <a:spcPts val="0"/>
              </a:spcBef>
              <a:spcAft>
                <a:spcPts val="0"/>
              </a:spcAft>
              <a:buSzPts val="1800"/>
              <a:buChar char="●"/>
            </a:pPr>
            <a:r>
              <a:rPr lang="af"/>
              <a:t>Increase students’ basic math fact automaticity</a:t>
            </a:r>
            <a:endParaRPr/>
          </a:p>
          <a:p>
            <a:pPr indent="-342900" lvl="0" marL="457200" rtl="0" algn="l">
              <a:spcBef>
                <a:spcPts val="0"/>
              </a:spcBef>
              <a:spcAft>
                <a:spcPts val="0"/>
              </a:spcAft>
              <a:buSzPts val="1800"/>
              <a:buChar char="●"/>
            </a:pPr>
            <a:r>
              <a:rPr lang="af"/>
              <a:t>Improve the quality of students’ constructed response answers</a:t>
            </a:r>
            <a:endParaRPr/>
          </a:p>
          <a:p>
            <a:pPr indent="-342900" lvl="0" marL="457200" rtl="0" algn="l">
              <a:spcBef>
                <a:spcPts val="0"/>
              </a:spcBef>
              <a:spcAft>
                <a:spcPts val="0"/>
              </a:spcAft>
              <a:buSzPts val="1800"/>
              <a:buChar char="●"/>
            </a:pPr>
            <a:r>
              <a:rPr lang="af"/>
              <a:t>Increase students’ self- sustained reading stamina </a:t>
            </a:r>
            <a:endParaRPr/>
          </a:p>
          <a:p>
            <a:pPr indent="-342900" lvl="0" marL="457200" rtl="0" algn="l">
              <a:spcBef>
                <a:spcPts val="0"/>
              </a:spcBef>
              <a:spcAft>
                <a:spcPts val="0"/>
              </a:spcAft>
              <a:buSzPts val="1800"/>
              <a:buChar char="●"/>
            </a:pPr>
            <a:r>
              <a:rPr lang="af"/>
              <a:t>Apply problem solving strategies in math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151800" y="-3652250"/>
            <a:ext cx="4268400" cy="870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t/>
            </a:r>
            <a:endParaRPr b="1" sz="3600">
              <a:latin typeface="Bree Serif"/>
              <a:ea typeface="Bree Serif"/>
              <a:cs typeface="Bree Serif"/>
              <a:sym typeface="Bree Serif"/>
            </a:endParaRPr>
          </a:p>
          <a:p>
            <a:pPr indent="0" lvl="0" marL="0" rtl="0" algn="ctr">
              <a:spcBef>
                <a:spcPts val="0"/>
              </a:spcBef>
              <a:spcAft>
                <a:spcPts val="0"/>
              </a:spcAft>
              <a:buNone/>
            </a:pPr>
            <a:r>
              <a:t/>
            </a:r>
            <a:endParaRPr b="1" sz="36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t/>
            </a:r>
            <a:endParaRPr b="1" sz="2500">
              <a:latin typeface="Bree Serif"/>
              <a:ea typeface="Bree Serif"/>
              <a:cs typeface="Bree Serif"/>
              <a:sym typeface="Bree Serif"/>
            </a:endParaRPr>
          </a:p>
          <a:p>
            <a:pPr indent="0" lvl="0" marL="0" rtl="0" algn="ctr">
              <a:spcBef>
                <a:spcPts val="0"/>
              </a:spcBef>
              <a:spcAft>
                <a:spcPts val="0"/>
              </a:spcAft>
              <a:buNone/>
            </a:pPr>
            <a:r>
              <a:rPr b="1" lang="af" sz="3000">
                <a:solidFill>
                  <a:srgbClr val="FF0000"/>
                </a:solidFill>
                <a:latin typeface="Bree Serif"/>
                <a:ea typeface="Bree Serif"/>
                <a:cs typeface="Bree Serif"/>
                <a:sym typeface="Bree Serif"/>
              </a:rPr>
              <a:t>Sunman-Dearborn Community Sch</a:t>
            </a:r>
            <a:r>
              <a:rPr b="1" lang="af" sz="3000">
                <a:solidFill>
                  <a:srgbClr val="FF0000"/>
                </a:solidFill>
                <a:latin typeface="Bree Serif"/>
                <a:ea typeface="Bree Serif"/>
                <a:cs typeface="Bree Serif"/>
                <a:sym typeface="Bree Serif"/>
              </a:rPr>
              <a:t>ool Corporation</a:t>
            </a:r>
            <a:endParaRPr b="1" sz="3000">
              <a:latin typeface="Bree Serif"/>
              <a:ea typeface="Bree Serif"/>
              <a:cs typeface="Bree Serif"/>
              <a:sym typeface="Bree Serif"/>
            </a:endParaRPr>
          </a:p>
          <a:p>
            <a:pPr indent="0" lvl="0" marL="0" rtl="0" algn="l">
              <a:spcBef>
                <a:spcPts val="0"/>
              </a:spcBef>
              <a:spcAft>
                <a:spcPts val="0"/>
              </a:spcAft>
              <a:buNone/>
            </a:pPr>
            <a:r>
              <a:t/>
            </a:r>
            <a:endParaRPr sz="1500">
              <a:solidFill>
                <a:srgbClr val="FFFFFF"/>
              </a:solidFill>
              <a:latin typeface="Georgia"/>
              <a:ea typeface="Georgia"/>
              <a:cs typeface="Georgia"/>
              <a:sym typeface="Georgia"/>
            </a:endParaRPr>
          </a:p>
          <a:p>
            <a:pPr indent="0" lvl="0" marL="0" rtl="0" algn="l">
              <a:spcBef>
                <a:spcPts val="0"/>
              </a:spcBef>
              <a:spcAft>
                <a:spcPts val="0"/>
              </a:spcAft>
              <a:buNone/>
            </a:pPr>
            <a:r>
              <a:rPr b="1" lang="af" sz="1800" u="sng">
                <a:latin typeface="Georgia"/>
                <a:ea typeface="Georgia"/>
                <a:cs typeface="Georgia"/>
                <a:sym typeface="Georgia"/>
              </a:rPr>
              <a:t>Mission:</a:t>
            </a:r>
            <a:r>
              <a:rPr lang="af" sz="1500">
                <a:latin typeface="Georgia"/>
                <a:ea typeface="Georgia"/>
                <a:cs typeface="Georgia"/>
                <a:sym typeface="Georgia"/>
              </a:rPr>
              <a:t> Our mission is to provide a safe, innovative, and challenging environment designed to prepare students for their future through Stewardship, Data-Driven Decision Making, Collaboration, Shared Leadership, and Commitment.</a:t>
            </a:r>
            <a:endParaRPr sz="1500">
              <a:latin typeface="Georgia"/>
              <a:ea typeface="Georgia"/>
              <a:cs typeface="Georgia"/>
              <a:sym typeface="Georgia"/>
            </a:endParaRPr>
          </a:p>
          <a:p>
            <a:pPr indent="0" lvl="0" marL="0" rtl="0" algn="l">
              <a:spcBef>
                <a:spcPts val="0"/>
              </a:spcBef>
              <a:spcAft>
                <a:spcPts val="0"/>
              </a:spcAft>
              <a:buNone/>
            </a:pPr>
            <a:r>
              <a:t/>
            </a:r>
            <a:endParaRPr sz="1500">
              <a:latin typeface="Georgia"/>
              <a:ea typeface="Georgia"/>
              <a:cs typeface="Georgia"/>
              <a:sym typeface="Georgia"/>
            </a:endParaRPr>
          </a:p>
          <a:p>
            <a:pPr indent="0" lvl="0" marL="0" rtl="0" algn="l">
              <a:spcBef>
                <a:spcPts val="0"/>
              </a:spcBef>
              <a:spcAft>
                <a:spcPts val="0"/>
              </a:spcAft>
              <a:buNone/>
            </a:pPr>
            <a:r>
              <a:rPr b="1" lang="af" sz="1800" u="sng">
                <a:latin typeface="Georgia"/>
                <a:ea typeface="Georgia"/>
                <a:cs typeface="Georgia"/>
                <a:sym typeface="Georgia"/>
              </a:rPr>
              <a:t>Vision:</a:t>
            </a:r>
            <a:r>
              <a:rPr lang="af" sz="1500" u="sng">
                <a:latin typeface="Georgia"/>
                <a:ea typeface="Georgia"/>
                <a:cs typeface="Georgia"/>
                <a:sym typeface="Georgia"/>
              </a:rPr>
              <a:t> </a:t>
            </a:r>
            <a:r>
              <a:rPr lang="af" sz="1500">
                <a:latin typeface="Georgia"/>
                <a:ea typeface="Georgia"/>
                <a:cs typeface="Georgia"/>
                <a:sym typeface="Georgia"/>
              </a:rPr>
              <a:t>Reflecting on our core values of stewardship, data driven decision making, collaboration, shared leadership, and commitment the vision of Sunman-Dearborn Community Schools is: </a:t>
            </a:r>
            <a:r>
              <a:rPr i="1" lang="af" sz="1500" u="sng">
                <a:latin typeface="Georgia"/>
                <a:ea typeface="Georgia"/>
                <a:cs typeface="Georgia"/>
                <a:sym typeface="Georgia"/>
              </a:rPr>
              <a:t>Surpassing expectations and inspiring </a:t>
            </a:r>
            <a:r>
              <a:rPr i="1" lang="af" sz="1500" u="sng">
                <a:latin typeface="Georgia"/>
                <a:ea typeface="Georgia"/>
                <a:cs typeface="Georgia"/>
                <a:sym typeface="Georgia"/>
              </a:rPr>
              <a:t>excellence</a:t>
            </a:r>
            <a:r>
              <a:rPr i="1" lang="af" sz="1500" u="sng">
                <a:latin typeface="Georgia"/>
                <a:ea typeface="Georgia"/>
                <a:cs typeface="Georgia"/>
                <a:sym typeface="Georgia"/>
              </a:rPr>
              <a:t> in every student, every day.</a:t>
            </a:r>
            <a:endParaRPr i="1" u="sng"/>
          </a:p>
        </p:txBody>
      </p:sp>
      <p:sp>
        <p:nvSpPr>
          <p:cNvPr id="67" name="Google Shape;67;p15"/>
          <p:cNvSpPr txBox="1"/>
          <p:nvPr>
            <p:ph idx="2" type="body"/>
          </p:nvPr>
        </p:nvSpPr>
        <p:spPr>
          <a:xfrm>
            <a:off x="4616650" y="303600"/>
            <a:ext cx="4420200" cy="384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3600">
              <a:solidFill>
                <a:srgbClr val="FF0000"/>
              </a:solidFill>
              <a:latin typeface="Bree Serif"/>
              <a:ea typeface="Bree Serif"/>
              <a:cs typeface="Bree Serif"/>
              <a:sym typeface="Bree Serif"/>
            </a:endParaRPr>
          </a:p>
          <a:p>
            <a:pPr indent="0" lvl="0" marL="0" rtl="0" algn="ctr">
              <a:spcBef>
                <a:spcPts val="1600"/>
              </a:spcBef>
              <a:spcAft>
                <a:spcPts val="0"/>
              </a:spcAft>
              <a:buNone/>
            </a:pPr>
            <a:r>
              <a:rPr b="1" lang="af" sz="3600">
                <a:solidFill>
                  <a:srgbClr val="FF0000"/>
                </a:solidFill>
                <a:latin typeface="Bree Serif"/>
                <a:ea typeface="Bree Serif"/>
                <a:cs typeface="Bree Serif"/>
                <a:sym typeface="Bree Serif"/>
              </a:rPr>
              <a:t>Bright Elementary School</a:t>
            </a:r>
            <a:endParaRPr sz="2500" u="sng"/>
          </a:p>
          <a:p>
            <a:pPr indent="0" lvl="0" marL="0" rtl="0" algn="l">
              <a:spcBef>
                <a:spcPts val="1600"/>
              </a:spcBef>
              <a:spcAft>
                <a:spcPts val="1600"/>
              </a:spcAft>
              <a:buNone/>
            </a:pPr>
            <a:r>
              <a:rPr b="1" lang="af" sz="2500" u="sng"/>
              <a:t>Mission Statement:</a:t>
            </a:r>
            <a:r>
              <a:rPr lang="af" sz="2500"/>
              <a:t> </a:t>
            </a:r>
            <a:r>
              <a:rPr lang="af" sz="1500">
                <a:solidFill>
                  <a:srgbClr val="FFFFFF"/>
                </a:solidFill>
              </a:rPr>
              <a:t>Bright Elementary provides opportunities for quality education. Staff and parents cooperate to maintain a secure learning environment and instill the desire to become kind, responsible, lifelong learners.</a:t>
            </a:r>
            <a:endParaRPr sz="1500">
              <a:solidFill>
                <a:srgbClr val="FFFFFF"/>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Google Shape;256;p42"/>
          <p:cNvSpPr txBox="1"/>
          <p:nvPr>
            <p:ph type="title"/>
          </p:nvPr>
        </p:nvSpPr>
        <p:spPr>
          <a:xfrm>
            <a:off x="70725" y="2961575"/>
            <a:ext cx="4438200" cy="150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3rd Grade</a:t>
            </a:r>
            <a:endParaRPr b="1" sz="6000">
              <a:solidFill>
                <a:srgbClr val="CC0000"/>
              </a:solidFill>
            </a:endParaRPr>
          </a:p>
          <a:p>
            <a:pPr indent="0" lvl="0" marL="0" rtl="0" algn="l">
              <a:spcBef>
                <a:spcPts val="0"/>
              </a:spcBef>
              <a:spcAft>
                <a:spcPts val="0"/>
              </a:spcAft>
              <a:buNone/>
            </a:pPr>
            <a:r>
              <a:rPr lang="af">
                <a:solidFill>
                  <a:srgbClr val="CC0000"/>
                </a:solidFill>
              </a:rPr>
              <a:t>Resources:</a:t>
            </a:r>
            <a:endParaRPr>
              <a:solidFill>
                <a:srgbClr val="CC0000"/>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Digital Citizenship Curriculum</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Novels</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Pearson My View Reading Series</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McGraw Hill Math Series</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Pearson Social Studies and Science</a:t>
            </a:r>
            <a:endParaRPr sz="1800">
              <a:solidFill>
                <a:srgbClr val="FFFFFF"/>
              </a:solidFill>
            </a:endParaRPr>
          </a:p>
          <a:p>
            <a:pPr indent="0" lvl="0" marL="0" rtl="0" algn="l">
              <a:lnSpc>
                <a:spcPct val="115000"/>
              </a:lnSpc>
              <a:spcBef>
                <a:spcPts val="1600"/>
              </a:spcBef>
              <a:spcAft>
                <a:spcPts val="0"/>
              </a:spcAft>
              <a:buNone/>
            </a:pPr>
            <a:r>
              <a:t/>
            </a:r>
            <a:endParaRPr sz="1800">
              <a:solidFill>
                <a:srgbClr val="FFFFFF"/>
              </a:solidFill>
            </a:endParaRPr>
          </a:p>
          <a:p>
            <a:pPr indent="0" lvl="0" marL="0" rtl="0" algn="l">
              <a:lnSpc>
                <a:spcPct val="115000"/>
              </a:lnSpc>
              <a:spcBef>
                <a:spcPts val="1600"/>
              </a:spcBef>
              <a:spcAft>
                <a:spcPts val="0"/>
              </a:spcAft>
              <a:buNone/>
            </a:pPr>
            <a:r>
              <a:t/>
            </a:r>
            <a:endParaRPr sz="1800">
              <a:solidFill>
                <a:srgbClr val="FFFFFF"/>
              </a:solidFill>
            </a:endParaRPr>
          </a:p>
          <a:p>
            <a:pPr indent="0" lvl="0" marL="0" rtl="0" algn="l">
              <a:lnSpc>
                <a:spcPct val="115000"/>
              </a:lnSpc>
              <a:spcBef>
                <a:spcPts val="1600"/>
              </a:spcBef>
              <a:spcAft>
                <a:spcPts val="0"/>
              </a:spcAft>
              <a:buNone/>
            </a:pPr>
            <a:r>
              <a:t/>
            </a:r>
            <a:endParaRPr sz="1800">
              <a:solidFill>
                <a:srgbClr val="FFFFFF"/>
              </a:solidFill>
            </a:endParaRPr>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57" name="Google Shape;257;p42"/>
          <p:cNvSpPr txBox="1"/>
          <p:nvPr>
            <p:ph idx="2" type="body"/>
          </p:nvPr>
        </p:nvSpPr>
        <p:spPr>
          <a:xfrm>
            <a:off x="4962625" y="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Instructional Strategies:</a:t>
            </a:r>
            <a:endParaRPr sz="4200">
              <a:solidFill>
                <a:srgbClr val="CC0000"/>
              </a:solidFill>
            </a:endParaRPr>
          </a:p>
          <a:p>
            <a:pPr indent="0" lvl="0" marL="0" rtl="0" algn="l">
              <a:lnSpc>
                <a:spcPct val="100000"/>
              </a:lnSpc>
              <a:spcBef>
                <a:spcPts val="0"/>
              </a:spcBef>
              <a:spcAft>
                <a:spcPts val="0"/>
              </a:spcAft>
              <a:buNone/>
            </a:pPr>
            <a:r>
              <a:t/>
            </a:r>
            <a:endParaRPr sz="1200">
              <a:solidFill>
                <a:srgbClr val="CC0000"/>
              </a:solidFill>
            </a:endParaRPr>
          </a:p>
          <a:p>
            <a:pPr indent="-355600" lvl="0" marL="457200" rtl="0" algn="l">
              <a:lnSpc>
                <a:spcPct val="100000"/>
              </a:lnSpc>
              <a:spcBef>
                <a:spcPts val="0"/>
              </a:spcBef>
              <a:spcAft>
                <a:spcPts val="0"/>
              </a:spcAft>
              <a:buClr>
                <a:srgbClr val="F3F3F3"/>
              </a:buClr>
              <a:buSzPts val="2000"/>
              <a:buChar char="●"/>
            </a:pPr>
            <a:r>
              <a:rPr lang="af" sz="2000">
                <a:solidFill>
                  <a:srgbClr val="F3F3F3"/>
                </a:solidFill>
              </a:rPr>
              <a:t>Hands On Activities</a:t>
            </a:r>
            <a:endParaRPr sz="2000">
              <a:solidFill>
                <a:srgbClr val="F3F3F3"/>
              </a:solidFill>
            </a:endParaRPr>
          </a:p>
          <a:p>
            <a:pPr indent="-355600" lvl="0" marL="457200" rtl="0" algn="l">
              <a:lnSpc>
                <a:spcPct val="100000"/>
              </a:lnSpc>
              <a:spcBef>
                <a:spcPts val="0"/>
              </a:spcBef>
              <a:spcAft>
                <a:spcPts val="0"/>
              </a:spcAft>
              <a:buClr>
                <a:srgbClr val="F3F3F3"/>
              </a:buClr>
              <a:buSzPts val="2000"/>
              <a:buChar char="●"/>
            </a:pPr>
            <a:r>
              <a:rPr lang="af" sz="2000">
                <a:solidFill>
                  <a:srgbClr val="F3F3F3"/>
                </a:solidFill>
              </a:rPr>
              <a:t>RACE method for constructed response questions</a:t>
            </a:r>
            <a:endParaRPr sz="2000">
              <a:solidFill>
                <a:srgbClr val="F3F3F3"/>
              </a:solidFill>
            </a:endParaRPr>
          </a:p>
          <a:p>
            <a:pPr indent="-355600" lvl="0" marL="457200" rtl="0" algn="l">
              <a:lnSpc>
                <a:spcPct val="100000"/>
              </a:lnSpc>
              <a:spcBef>
                <a:spcPts val="0"/>
              </a:spcBef>
              <a:spcAft>
                <a:spcPts val="0"/>
              </a:spcAft>
              <a:buClr>
                <a:srgbClr val="F3F3F3"/>
              </a:buClr>
              <a:buSzPts val="2000"/>
              <a:buChar char="●"/>
            </a:pPr>
            <a:r>
              <a:rPr lang="af" sz="2000">
                <a:solidFill>
                  <a:srgbClr val="F3F3F3"/>
                </a:solidFill>
              </a:rPr>
              <a:t>Small grouping for reading and math</a:t>
            </a:r>
            <a:endParaRPr sz="2000">
              <a:solidFill>
                <a:srgbClr val="F3F3F3"/>
              </a:solidFill>
            </a:endParaRPr>
          </a:p>
          <a:p>
            <a:pPr indent="-355600" lvl="0" marL="457200" rtl="0" algn="l">
              <a:lnSpc>
                <a:spcPct val="100000"/>
              </a:lnSpc>
              <a:spcBef>
                <a:spcPts val="0"/>
              </a:spcBef>
              <a:spcAft>
                <a:spcPts val="0"/>
              </a:spcAft>
              <a:buClr>
                <a:srgbClr val="F3F3F3"/>
              </a:buClr>
              <a:buSzPts val="2000"/>
              <a:buChar char="●"/>
            </a:pPr>
            <a:r>
              <a:rPr lang="af" sz="2000">
                <a:solidFill>
                  <a:srgbClr val="F3F3F3"/>
                </a:solidFill>
              </a:rPr>
              <a:t>Math fact fluency practice</a:t>
            </a:r>
            <a:endParaRPr sz="2000">
              <a:solidFill>
                <a:srgbClr val="F3F3F3"/>
              </a:solidFill>
            </a:endParaRPr>
          </a:p>
          <a:p>
            <a:pPr indent="-355600" lvl="0" marL="457200" rtl="0" algn="l">
              <a:lnSpc>
                <a:spcPct val="100000"/>
              </a:lnSpc>
              <a:spcBef>
                <a:spcPts val="0"/>
              </a:spcBef>
              <a:spcAft>
                <a:spcPts val="0"/>
              </a:spcAft>
              <a:buClr>
                <a:srgbClr val="F3F3F3"/>
              </a:buClr>
              <a:buSzPts val="2000"/>
              <a:buChar char="●"/>
            </a:pPr>
            <a:r>
              <a:rPr lang="af" sz="2000">
                <a:solidFill>
                  <a:srgbClr val="F3F3F3"/>
                </a:solidFill>
              </a:rPr>
              <a:t>CUBES method for problem solving</a:t>
            </a:r>
            <a:endParaRPr sz="2000">
              <a:solidFill>
                <a:srgbClr val="F3F3F3"/>
              </a:solidFill>
            </a:endParaRPr>
          </a:p>
          <a:p>
            <a:pPr indent="0" lvl="0" marL="0" rtl="0" algn="l">
              <a:lnSpc>
                <a:spcPct val="100000"/>
              </a:lnSpc>
              <a:spcBef>
                <a:spcPts val="0"/>
              </a:spcBef>
              <a:spcAft>
                <a:spcPts val="0"/>
              </a:spcAft>
              <a:buNone/>
            </a:pPr>
            <a:r>
              <a:t/>
            </a:r>
            <a:endParaRPr sz="1400">
              <a:solidFill>
                <a:srgbClr val="FFFFFF"/>
              </a:solidFill>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43"/>
          <p:cNvSpPr txBox="1"/>
          <p:nvPr>
            <p:ph type="title"/>
          </p:nvPr>
        </p:nvSpPr>
        <p:spPr>
          <a:xfrm>
            <a:off x="116075" y="80200"/>
            <a:ext cx="4438200" cy="4946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4800">
              <a:solidFill>
                <a:srgbClr val="CC0000"/>
              </a:solidFill>
            </a:endParaRPr>
          </a:p>
          <a:p>
            <a:pPr indent="0" lvl="0" marL="0" rtl="0" algn="l">
              <a:spcBef>
                <a:spcPts val="0"/>
              </a:spcBef>
              <a:spcAft>
                <a:spcPts val="0"/>
              </a:spcAft>
              <a:buNone/>
            </a:pPr>
            <a:r>
              <a:t/>
            </a:r>
            <a:endParaRPr b="1" sz="4800">
              <a:solidFill>
                <a:srgbClr val="CC0000"/>
              </a:solidFill>
            </a:endParaRPr>
          </a:p>
          <a:p>
            <a:pPr indent="0" lvl="0" marL="0" rtl="0" algn="l">
              <a:spcBef>
                <a:spcPts val="0"/>
              </a:spcBef>
              <a:spcAft>
                <a:spcPts val="0"/>
              </a:spcAft>
              <a:buNone/>
            </a:pPr>
            <a:r>
              <a:rPr b="1" lang="af" sz="4800">
                <a:solidFill>
                  <a:srgbClr val="CC0000"/>
                </a:solidFill>
              </a:rPr>
              <a:t>3rd Grade</a:t>
            </a:r>
            <a:endParaRPr b="1" sz="4800">
              <a:solidFill>
                <a:srgbClr val="CC0000"/>
              </a:solidFill>
            </a:endParaRPr>
          </a:p>
          <a:p>
            <a:pPr indent="0" lvl="0" marL="0" rtl="0" algn="l">
              <a:spcBef>
                <a:spcPts val="0"/>
              </a:spcBef>
              <a:spcAft>
                <a:spcPts val="0"/>
              </a:spcAft>
              <a:buNone/>
            </a:pPr>
            <a:r>
              <a:rPr lang="af" sz="3600">
                <a:solidFill>
                  <a:srgbClr val="CC0000"/>
                </a:solidFill>
              </a:rPr>
              <a:t>Assessments:</a:t>
            </a:r>
            <a:endParaRPr sz="3600">
              <a:solidFill>
                <a:srgbClr val="CC0000"/>
              </a:solidFill>
            </a:endParaRPr>
          </a:p>
          <a:p>
            <a:pPr indent="-342900" lvl="0" marL="457200" rtl="0" algn="l">
              <a:spcBef>
                <a:spcPts val="0"/>
              </a:spcBef>
              <a:spcAft>
                <a:spcPts val="0"/>
              </a:spcAft>
              <a:buClr>
                <a:srgbClr val="F3F3F3"/>
              </a:buClr>
              <a:buSzPts val="1800"/>
              <a:buChar char="●"/>
            </a:pPr>
            <a:r>
              <a:rPr lang="af" sz="1800">
                <a:solidFill>
                  <a:srgbClr val="F3F3F3"/>
                </a:solidFill>
              </a:rPr>
              <a:t>IREAD3 </a:t>
            </a:r>
            <a:endParaRPr sz="1500">
              <a:solidFill>
                <a:srgbClr val="0000FF"/>
              </a:solidFill>
            </a:endParaRPr>
          </a:p>
          <a:p>
            <a:pPr indent="-342900" lvl="0" marL="457200" rtl="0" algn="l">
              <a:spcBef>
                <a:spcPts val="0"/>
              </a:spcBef>
              <a:spcAft>
                <a:spcPts val="0"/>
              </a:spcAft>
              <a:buClr>
                <a:srgbClr val="F3F3F3"/>
              </a:buClr>
              <a:buSzPts val="1800"/>
              <a:buChar char="●"/>
            </a:pPr>
            <a:r>
              <a:rPr lang="af" sz="1800">
                <a:solidFill>
                  <a:srgbClr val="F3F3F3"/>
                </a:solidFill>
              </a:rPr>
              <a:t>ILEARN </a:t>
            </a:r>
            <a:endParaRPr sz="1500">
              <a:solidFill>
                <a:srgbClr val="0000FF"/>
              </a:solidFill>
            </a:endParaRPr>
          </a:p>
          <a:p>
            <a:pPr indent="-342900" lvl="0" marL="457200" rtl="0" algn="l">
              <a:spcBef>
                <a:spcPts val="0"/>
              </a:spcBef>
              <a:spcAft>
                <a:spcPts val="0"/>
              </a:spcAft>
              <a:buClr>
                <a:srgbClr val="F3F3F3"/>
              </a:buClr>
              <a:buSzPts val="1800"/>
              <a:buChar char="●"/>
            </a:pPr>
            <a:r>
              <a:rPr lang="af" sz="1800">
                <a:solidFill>
                  <a:srgbClr val="F3F3F3"/>
                </a:solidFill>
              </a:rPr>
              <a:t>Quarterly assessments in English Language Arts, Writing, Math, Social Studies </a:t>
            </a:r>
            <a:endParaRPr sz="1800">
              <a:solidFill>
                <a:srgbClr val="F3F3F3"/>
              </a:solidFill>
            </a:endParaRPr>
          </a:p>
          <a:p>
            <a:pPr indent="-342900" lvl="0" marL="457200" rtl="0" algn="l">
              <a:spcBef>
                <a:spcPts val="0"/>
              </a:spcBef>
              <a:spcAft>
                <a:spcPts val="0"/>
              </a:spcAft>
              <a:buClr>
                <a:srgbClr val="F3F3F3"/>
              </a:buClr>
              <a:buSzPts val="1800"/>
              <a:buChar char="●"/>
            </a:pPr>
            <a:r>
              <a:rPr lang="af" sz="1800">
                <a:solidFill>
                  <a:srgbClr val="F3F3F3"/>
                </a:solidFill>
              </a:rPr>
              <a:t>NWEA Reading, Math, Language assessments (BOY, MOY, EOY)</a:t>
            </a:r>
            <a:endParaRPr sz="1400">
              <a:solidFill>
                <a:srgbClr val="F3F3F3"/>
              </a:solidFill>
            </a:endParaRPr>
          </a:p>
          <a:p>
            <a:pPr indent="0" lvl="0" marL="0" rtl="0" algn="l">
              <a:spcBef>
                <a:spcPts val="0"/>
              </a:spcBef>
              <a:spcAft>
                <a:spcPts val="0"/>
              </a:spcAft>
              <a:buNone/>
            </a:pPr>
            <a:r>
              <a:t/>
            </a:r>
            <a:endParaRPr sz="18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63" name="Google Shape;263;p43"/>
          <p:cNvSpPr txBox="1"/>
          <p:nvPr>
            <p:ph idx="2" type="body"/>
          </p:nvPr>
        </p:nvSpPr>
        <p:spPr>
          <a:xfrm>
            <a:off x="4696775" y="142350"/>
            <a:ext cx="4242300" cy="48129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af" sz="3600">
                <a:solidFill>
                  <a:srgbClr val="CC0000"/>
                </a:solidFill>
              </a:rPr>
              <a:t>Homework Expectations:</a:t>
            </a:r>
            <a:endParaRPr sz="3600">
              <a:solidFill>
                <a:srgbClr val="CC0000"/>
              </a:solidFill>
            </a:endParaRPr>
          </a:p>
          <a:p>
            <a:pPr indent="0" lvl="0" marL="0" rtl="0" algn="l">
              <a:lnSpc>
                <a:spcPct val="100000"/>
              </a:lnSpc>
              <a:spcBef>
                <a:spcPts val="0"/>
              </a:spcBef>
              <a:spcAft>
                <a:spcPts val="0"/>
              </a:spcAft>
              <a:buNone/>
            </a:pPr>
            <a:r>
              <a:t/>
            </a:r>
            <a:endParaRPr>
              <a:solidFill>
                <a:srgbClr val="CC0000"/>
              </a:solidFill>
            </a:endParaRPr>
          </a:p>
          <a:p>
            <a:pPr indent="-330200" lvl="0" marL="914400" rtl="0" algn="l">
              <a:spcBef>
                <a:spcPts val="0"/>
              </a:spcBef>
              <a:spcAft>
                <a:spcPts val="0"/>
              </a:spcAft>
              <a:buClr>
                <a:srgbClr val="FFFFFF"/>
              </a:buClr>
              <a:buSzPts val="1600"/>
              <a:buChar char="●"/>
            </a:pPr>
            <a:r>
              <a:rPr lang="af" sz="1600">
                <a:solidFill>
                  <a:srgbClr val="FFFFFF"/>
                </a:solidFill>
              </a:rPr>
              <a:t>The purpose of homework is to reinforce a previously presented skill.  Please make sure to assist your child and ensure that he/she is doing the homework correctly.  </a:t>
            </a:r>
            <a:endParaRPr sz="1600">
              <a:solidFill>
                <a:srgbClr val="FFFFFF"/>
              </a:solidFill>
            </a:endParaRPr>
          </a:p>
          <a:p>
            <a:pPr indent="-330200" lvl="0" marL="914400" rtl="0" algn="l">
              <a:spcBef>
                <a:spcPts val="0"/>
              </a:spcBef>
              <a:spcAft>
                <a:spcPts val="0"/>
              </a:spcAft>
              <a:buClr>
                <a:srgbClr val="FFFFFF"/>
              </a:buClr>
              <a:buSzPts val="1600"/>
              <a:buChar char="●"/>
            </a:pPr>
            <a:r>
              <a:rPr lang="af" sz="1600">
                <a:solidFill>
                  <a:srgbClr val="FFFFFF"/>
                </a:solidFill>
              </a:rPr>
              <a:t>Students should be reading for   15 - 20 minutes each night.</a:t>
            </a:r>
            <a:endParaRPr sz="1600">
              <a:solidFill>
                <a:srgbClr val="FFFFFF"/>
              </a:solidFill>
            </a:endParaRPr>
          </a:p>
          <a:p>
            <a:pPr indent="-330200" lvl="0" marL="914400" rtl="0" algn="l">
              <a:spcBef>
                <a:spcPts val="0"/>
              </a:spcBef>
              <a:spcAft>
                <a:spcPts val="0"/>
              </a:spcAft>
              <a:buClr>
                <a:srgbClr val="FFFFFF"/>
              </a:buClr>
              <a:buSzPts val="1600"/>
              <a:buChar char="●"/>
            </a:pPr>
            <a:r>
              <a:rPr lang="af" sz="1600">
                <a:solidFill>
                  <a:srgbClr val="FFFFFF"/>
                </a:solidFill>
              </a:rPr>
              <a:t>Practice basic math facts.</a:t>
            </a:r>
            <a:endParaRPr sz="1600">
              <a:solidFill>
                <a:srgbClr val="FFFFF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44"/>
          <p:cNvSpPr txBox="1"/>
          <p:nvPr>
            <p:ph type="title"/>
          </p:nvPr>
        </p:nvSpPr>
        <p:spPr>
          <a:xfrm>
            <a:off x="116075" y="231725"/>
            <a:ext cx="4438200" cy="4696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3rd Grade</a:t>
            </a:r>
            <a:endParaRPr b="1" sz="6000">
              <a:solidFill>
                <a:srgbClr val="CC0000"/>
              </a:solidFill>
            </a:endParaRPr>
          </a:p>
          <a:p>
            <a:pPr indent="0" lvl="0" marL="0" rtl="0" algn="l">
              <a:lnSpc>
                <a:spcPct val="138000"/>
              </a:lnSpc>
              <a:spcBef>
                <a:spcPts val="0"/>
              </a:spcBef>
              <a:spcAft>
                <a:spcPts val="0"/>
              </a:spcAft>
              <a:buClr>
                <a:srgbClr val="000000"/>
              </a:buClr>
              <a:buSzPts val="1100"/>
              <a:buNone/>
            </a:pPr>
            <a:r>
              <a:t/>
            </a:r>
            <a:endParaRPr sz="2500">
              <a:solidFill>
                <a:srgbClr val="CC0000"/>
              </a:solidFill>
            </a:endParaRPr>
          </a:p>
          <a:p>
            <a:pPr indent="0" lvl="0" marL="0" rtl="0" algn="l">
              <a:lnSpc>
                <a:spcPct val="138000"/>
              </a:lnSpc>
              <a:spcBef>
                <a:spcPts val="0"/>
              </a:spcBef>
              <a:spcAft>
                <a:spcPts val="0"/>
              </a:spcAft>
              <a:buClr>
                <a:srgbClr val="000000"/>
              </a:buClr>
              <a:buSzPts val="1100"/>
              <a:buNone/>
            </a:pPr>
            <a:r>
              <a:rPr lang="af" sz="2500">
                <a:solidFill>
                  <a:srgbClr val="CC0000"/>
                </a:solidFill>
              </a:rPr>
              <a:t>Special projects:</a:t>
            </a:r>
            <a:endParaRPr sz="2500">
              <a:solidFill>
                <a:srgbClr val="CC0000"/>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Invention project</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Graphing project</a:t>
            </a:r>
            <a:endParaRPr sz="1800">
              <a:solidFill>
                <a:srgbClr val="FFFFFF"/>
              </a:solidFill>
            </a:endParaRPr>
          </a:p>
          <a:p>
            <a:pPr indent="0" lvl="0" marL="0" rtl="0" algn="ctr">
              <a:spcBef>
                <a:spcPts val="0"/>
              </a:spcBef>
              <a:spcAft>
                <a:spcPts val="0"/>
              </a:spcAft>
              <a:buNone/>
            </a:pPr>
            <a:r>
              <a:t/>
            </a:r>
            <a:endParaRPr sz="20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69" name="Google Shape;269;p44"/>
          <p:cNvSpPr txBox="1"/>
          <p:nvPr>
            <p:ph idx="2" type="body"/>
          </p:nvPr>
        </p:nvSpPr>
        <p:spPr>
          <a:xfrm>
            <a:off x="4927875" y="142350"/>
            <a:ext cx="4135800" cy="3695100"/>
          </a:xfrm>
          <a:prstGeom prst="rect">
            <a:avLst/>
          </a:prstGeom>
        </p:spPr>
        <p:txBody>
          <a:bodyPr anchorCtr="0" anchor="ctr" bIns="91425" lIns="91425" spcFirstLastPara="1" rIns="91425" wrap="square" tIns="91425">
            <a:noAutofit/>
          </a:bodyPr>
          <a:lstStyle/>
          <a:p>
            <a:pPr indent="0" lvl="0" marL="0" rtl="0" algn="l">
              <a:lnSpc>
                <a:spcPct val="138000"/>
              </a:lnSpc>
              <a:spcBef>
                <a:spcPts val="0"/>
              </a:spcBef>
              <a:spcAft>
                <a:spcPts val="0"/>
              </a:spcAft>
              <a:buNone/>
            </a:pPr>
            <a:r>
              <a:rPr b="1" lang="af" sz="3000">
                <a:solidFill>
                  <a:srgbClr val="CC0000"/>
                </a:solidFill>
              </a:rPr>
              <a:t>Field Trips:</a:t>
            </a:r>
            <a:endParaRPr b="1" sz="3000">
              <a:solidFill>
                <a:srgbClr val="CC0000"/>
              </a:solidFill>
            </a:endParaRPr>
          </a:p>
          <a:p>
            <a:pPr indent="0" lvl="0" marL="0" rtl="0" algn="l">
              <a:lnSpc>
                <a:spcPct val="138000"/>
              </a:lnSpc>
              <a:spcBef>
                <a:spcPts val="0"/>
              </a:spcBef>
              <a:spcAft>
                <a:spcPts val="0"/>
              </a:spcAft>
              <a:buNone/>
            </a:pPr>
            <a:r>
              <a:rPr b="1" lang="af" sz="1000">
                <a:solidFill>
                  <a:srgbClr val="CC0000"/>
                </a:solidFill>
              </a:rPr>
              <a:t>*Field Trips could change</a:t>
            </a:r>
            <a:endParaRPr b="1" sz="3000">
              <a:solidFill>
                <a:srgbClr val="CC0000"/>
              </a:solidFill>
            </a:endParaRPr>
          </a:p>
          <a:p>
            <a:pPr indent="-342900" lvl="0" marL="457200" rtl="0" algn="l">
              <a:lnSpc>
                <a:spcPct val="100000"/>
              </a:lnSpc>
              <a:spcBef>
                <a:spcPts val="0"/>
              </a:spcBef>
              <a:spcAft>
                <a:spcPts val="0"/>
              </a:spcAft>
              <a:buClr>
                <a:srgbClr val="F3F3F3"/>
              </a:buClr>
              <a:buSzPts val="1800"/>
              <a:buChar char="●"/>
            </a:pPr>
            <a:r>
              <a:rPr b="1" lang="af">
                <a:solidFill>
                  <a:srgbClr val="FFFFFF"/>
                </a:solidFill>
              </a:rPr>
              <a:t>Cincinnati Reds Hall of Fame Museum and Ballpark tour</a:t>
            </a:r>
            <a:endParaRPr b="1">
              <a:solidFill>
                <a:srgbClr val="FFFFFF"/>
              </a:solidFill>
            </a:endParaRPr>
          </a:p>
          <a:p>
            <a:pPr indent="0" lvl="0" marL="0" rtl="0" algn="l">
              <a:lnSpc>
                <a:spcPct val="100000"/>
              </a:lnSpc>
              <a:spcBef>
                <a:spcPts val="0"/>
              </a:spcBef>
              <a:spcAft>
                <a:spcPts val="0"/>
              </a:spcAft>
              <a:buNone/>
            </a:pPr>
            <a:r>
              <a:t/>
            </a:r>
            <a:endParaRPr sz="1200">
              <a:solidFill>
                <a:srgbClr val="FFFFFF"/>
              </a:solidFill>
            </a:endParaRPr>
          </a:p>
          <a:p>
            <a:pPr indent="0" lvl="0" marL="0" rtl="0" algn="l">
              <a:lnSpc>
                <a:spcPct val="100000"/>
              </a:lnSpc>
              <a:spcBef>
                <a:spcPts val="0"/>
              </a:spcBef>
              <a:spcAft>
                <a:spcPts val="0"/>
              </a:spcAft>
              <a:buNone/>
            </a:pPr>
            <a:r>
              <a:t/>
            </a:r>
            <a:endParaRPr sz="1200">
              <a:solidFill>
                <a:srgbClr val="FFFFFF"/>
              </a:solidFill>
            </a:endParaRPr>
          </a:p>
          <a:p>
            <a:pPr indent="-342900" lvl="0" marL="457200" rtl="0" algn="l">
              <a:lnSpc>
                <a:spcPct val="100000"/>
              </a:lnSpc>
              <a:spcBef>
                <a:spcPts val="0"/>
              </a:spcBef>
              <a:spcAft>
                <a:spcPts val="0"/>
              </a:spcAft>
              <a:buClr>
                <a:srgbClr val="F3F3F3"/>
              </a:buClr>
              <a:buSzPts val="1800"/>
              <a:buChar char="●"/>
            </a:pPr>
            <a:r>
              <a:rPr b="1" lang="af"/>
              <a:t>AG Day-</a:t>
            </a:r>
            <a:r>
              <a:rPr lang="af" sz="1200">
                <a:solidFill>
                  <a:srgbClr val="FFFFFF"/>
                </a:solidFill>
              </a:rPr>
              <a:t>Presented by Dearborn County- Purdue Extension:  This field trip exposes students to different agricultural and livestock resources from our area.</a:t>
            </a:r>
            <a:endParaRPr sz="1200">
              <a:solidFill>
                <a:srgbClr val="FFFFFF"/>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45"/>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4th Grade</a:t>
            </a:r>
            <a:endParaRPr>
              <a:solidFill>
                <a:srgbClr val="CC0000"/>
              </a:solidFill>
            </a:endParaRPr>
          </a:p>
          <a:p>
            <a:pPr indent="0" lvl="0" marL="0" rtl="0" algn="l">
              <a:spcBef>
                <a:spcPts val="0"/>
              </a:spcBef>
              <a:spcAft>
                <a:spcPts val="0"/>
              </a:spcAft>
              <a:buNone/>
            </a:pPr>
            <a:r>
              <a:rPr lang="af">
                <a:solidFill>
                  <a:srgbClr val="CC0000"/>
                </a:solidFill>
              </a:rPr>
              <a:t>Teachers:</a:t>
            </a:r>
            <a:endParaRPr>
              <a:solidFill>
                <a:srgbClr val="CC0000"/>
              </a:solidFill>
            </a:endParaRPr>
          </a:p>
          <a:p>
            <a:pPr indent="0" lvl="0" marL="0" rtl="0" algn="l">
              <a:spcBef>
                <a:spcPts val="0"/>
              </a:spcBef>
              <a:spcAft>
                <a:spcPts val="0"/>
              </a:spcAft>
              <a:buNone/>
            </a:pPr>
            <a:r>
              <a:rPr lang="af" sz="2000"/>
              <a:t>Megan Myers</a:t>
            </a:r>
            <a:endParaRPr sz="2000"/>
          </a:p>
          <a:p>
            <a:pPr indent="0" lvl="0" marL="0" rtl="0" algn="l">
              <a:spcBef>
                <a:spcPts val="0"/>
              </a:spcBef>
              <a:spcAft>
                <a:spcPts val="0"/>
              </a:spcAft>
              <a:buNone/>
            </a:pPr>
            <a:r>
              <a:rPr lang="af" sz="2000"/>
              <a:t>Beth McClamroch</a:t>
            </a:r>
            <a:endParaRPr sz="2000"/>
          </a:p>
          <a:p>
            <a:pPr indent="0" lvl="0" marL="0" rtl="0" algn="l">
              <a:spcBef>
                <a:spcPts val="0"/>
              </a:spcBef>
              <a:spcAft>
                <a:spcPts val="0"/>
              </a:spcAft>
              <a:buNone/>
            </a:pPr>
            <a:r>
              <a:rPr lang="af" sz="2000"/>
              <a:t>Caity Jo Odar</a:t>
            </a:r>
            <a:endParaRPr sz="2000"/>
          </a:p>
          <a:p>
            <a:pPr indent="0" lvl="0" marL="0" rtl="0" algn="l">
              <a:spcBef>
                <a:spcPts val="0"/>
              </a:spcBef>
              <a:spcAft>
                <a:spcPts val="0"/>
              </a:spcAft>
              <a:buNone/>
            </a:pPr>
            <a:r>
              <a:rPr lang="af" sz="2000"/>
              <a:t>Patty Pierce</a:t>
            </a:r>
            <a:endParaRPr sz="20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75" name="Google Shape;275;p45"/>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af" sz="4200">
                <a:solidFill>
                  <a:srgbClr val="CC0000"/>
                </a:solidFill>
              </a:rPr>
              <a:t>Goals:</a:t>
            </a:r>
            <a:endParaRPr sz="4200">
              <a:solidFill>
                <a:srgbClr val="CC0000"/>
              </a:solidFill>
            </a:endParaRPr>
          </a:p>
          <a:p>
            <a:pPr indent="0" lvl="0" marL="457200" rtl="0" algn="l">
              <a:lnSpc>
                <a:spcPct val="138000"/>
              </a:lnSpc>
              <a:spcBef>
                <a:spcPts val="0"/>
              </a:spcBef>
              <a:spcAft>
                <a:spcPts val="0"/>
              </a:spcAft>
              <a:buNone/>
            </a:pPr>
            <a:r>
              <a:t/>
            </a:r>
            <a:endParaRPr sz="1200"/>
          </a:p>
          <a:p>
            <a:pPr indent="-304800" lvl="0" marL="457200" rtl="0" algn="l">
              <a:lnSpc>
                <a:spcPct val="138000"/>
              </a:lnSpc>
              <a:spcBef>
                <a:spcPts val="0"/>
              </a:spcBef>
              <a:spcAft>
                <a:spcPts val="0"/>
              </a:spcAft>
              <a:buClr>
                <a:srgbClr val="000000"/>
              </a:buClr>
              <a:buSzPts val="1200"/>
              <a:buChar char="●"/>
            </a:pPr>
            <a:r>
              <a:rPr lang="af" sz="1200"/>
              <a:t>Students will be citing evidence to support answers.</a:t>
            </a:r>
            <a:endParaRPr sz="1200"/>
          </a:p>
          <a:p>
            <a:pPr indent="-304800" lvl="0" marL="457200" rtl="0" algn="l">
              <a:lnSpc>
                <a:spcPct val="138000"/>
              </a:lnSpc>
              <a:spcBef>
                <a:spcPts val="0"/>
              </a:spcBef>
              <a:spcAft>
                <a:spcPts val="0"/>
              </a:spcAft>
              <a:buClr>
                <a:srgbClr val="000000"/>
              </a:buClr>
              <a:buSzPts val="1200"/>
              <a:buChar char="●"/>
            </a:pPr>
            <a:r>
              <a:rPr lang="af" sz="1200"/>
              <a:t>Instead of learning to read, students shift to reading to learn, especially in areas of Science and Social Studies.</a:t>
            </a:r>
            <a:endParaRPr sz="1200"/>
          </a:p>
          <a:p>
            <a:pPr indent="-304800" lvl="0" marL="457200" rtl="0" algn="l">
              <a:lnSpc>
                <a:spcPct val="138000"/>
              </a:lnSpc>
              <a:spcBef>
                <a:spcPts val="0"/>
              </a:spcBef>
              <a:spcAft>
                <a:spcPts val="0"/>
              </a:spcAft>
              <a:buClr>
                <a:srgbClr val="000000"/>
              </a:buClr>
              <a:buSzPts val="1200"/>
              <a:buChar char="●"/>
            </a:pPr>
            <a:r>
              <a:rPr lang="af" sz="1200"/>
              <a:t>Students will become more independent and take on more responsibility with their learning. They still need guidance from parents and teachers however they need to take ownership of their learning.</a:t>
            </a:r>
            <a:endParaRPr sz="1200"/>
          </a:p>
          <a:p>
            <a:pPr indent="-304800" lvl="0" marL="457200" rtl="0" algn="l">
              <a:spcBef>
                <a:spcPts val="0"/>
              </a:spcBef>
              <a:spcAft>
                <a:spcPts val="0"/>
              </a:spcAft>
              <a:buClr>
                <a:srgbClr val="000000"/>
              </a:buClr>
              <a:buSzPts val="1200"/>
              <a:buChar char="●"/>
            </a:pPr>
            <a:r>
              <a:rPr lang="af" sz="1200"/>
              <a:t>Students will be able to explain math computation and reasoning.</a:t>
            </a:r>
            <a:endParaRPr sz="12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6"/>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4th Grade</a:t>
            </a:r>
            <a:endParaRPr b="1" sz="6000">
              <a:solidFill>
                <a:srgbClr val="CC0000"/>
              </a:solidFill>
            </a:endParaRPr>
          </a:p>
          <a:p>
            <a:pPr indent="0" lvl="0" marL="0" rtl="0" algn="l">
              <a:spcBef>
                <a:spcPts val="0"/>
              </a:spcBef>
              <a:spcAft>
                <a:spcPts val="0"/>
              </a:spcAft>
              <a:buNone/>
            </a:pPr>
            <a:r>
              <a:rPr lang="af">
                <a:solidFill>
                  <a:srgbClr val="CC0000"/>
                </a:solidFill>
              </a:rPr>
              <a:t>Resources:</a:t>
            </a:r>
            <a:endParaRPr>
              <a:solidFill>
                <a:srgbClr val="CC0000"/>
              </a:solidFill>
            </a:endParaRPr>
          </a:p>
          <a:p>
            <a:pPr indent="0" lvl="0" marL="457200" rtl="0" algn="l">
              <a:lnSpc>
                <a:spcPct val="138000"/>
              </a:lnSpc>
              <a:spcBef>
                <a:spcPts val="0"/>
              </a:spcBef>
              <a:spcAft>
                <a:spcPts val="0"/>
              </a:spcAft>
              <a:buNone/>
            </a:pPr>
            <a:r>
              <a:t/>
            </a:r>
            <a:endParaRPr sz="2000">
              <a:solidFill>
                <a:srgbClr val="F3F3F3"/>
              </a:solidFill>
            </a:endParaRPr>
          </a:p>
          <a:p>
            <a:pPr indent="-355600" lvl="0" marL="457200" rtl="0" algn="l">
              <a:lnSpc>
                <a:spcPct val="138000"/>
              </a:lnSpc>
              <a:spcBef>
                <a:spcPts val="0"/>
              </a:spcBef>
              <a:spcAft>
                <a:spcPts val="0"/>
              </a:spcAft>
              <a:buClr>
                <a:srgbClr val="EFEFEF"/>
              </a:buClr>
              <a:buSzPts val="2000"/>
              <a:buChar char="●"/>
            </a:pPr>
            <a:r>
              <a:rPr lang="af" sz="2000">
                <a:solidFill>
                  <a:srgbClr val="EFEFEF"/>
                </a:solidFill>
              </a:rPr>
              <a:t>Pearson My View </a:t>
            </a:r>
            <a:r>
              <a:rPr lang="af" sz="2000">
                <a:solidFill>
                  <a:srgbClr val="EFEFEF"/>
                </a:solidFill>
              </a:rPr>
              <a:t>Reading Textbook</a:t>
            </a:r>
            <a:endParaRPr sz="2000">
              <a:solidFill>
                <a:srgbClr val="EFEFEF"/>
              </a:solidFill>
            </a:endParaRPr>
          </a:p>
          <a:p>
            <a:pPr indent="-355600" lvl="0" marL="457200" rtl="0" algn="l">
              <a:lnSpc>
                <a:spcPct val="138000"/>
              </a:lnSpc>
              <a:spcBef>
                <a:spcPts val="0"/>
              </a:spcBef>
              <a:spcAft>
                <a:spcPts val="0"/>
              </a:spcAft>
              <a:buClr>
                <a:srgbClr val="EFEFEF"/>
              </a:buClr>
              <a:buSzPts val="2000"/>
              <a:buChar char="●"/>
            </a:pPr>
            <a:r>
              <a:rPr lang="af" sz="2000">
                <a:solidFill>
                  <a:srgbClr val="EFEFEF"/>
                </a:solidFill>
              </a:rPr>
              <a:t>My Math Textbook</a:t>
            </a:r>
            <a:endParaRPr sz="2000">
              <a:solidFill>
                <a:srgbClr val="EFEFEF"/>
              </a:solidFill>
            </a:endParaRPr>
          </a:p>
          <a:p>
            <a:pPr indent="-355600" lvl="0" marL="457200" rtl="0" algn="l">
              <a:lnSpc>
                <a:spcPct val="138000"/>
              </a:lnSpc>
              <a:spcBef>
                <a:spcPts val="0"/>
              </a:spcBef>
              <a:spcAft>
                <a:spcPts val="0"/>
              </a:spcAft>
              <a:buClr>
                <a:srgbClr val="EFEFEF"/>
              </a:buClr>
              <a:buSzPts val="2000"/>
              <a:buChar char="●"/>
            </a:pPr>
            <a:r>
              <a:rPr lang="af" sz="2000">
                <a:solidFill>
                  <a:srgbClr val="EFEFEF"/>
                </a:solidFill>
              </a:rPr>
              <a:t>Junior Great Books</a:t>
            </a:r>
            <a:endParaRPr sz="2000">
              <a:solidFill>
                <a:srgbClr val="EFEFEF"/>
              </a:solidFill>
            </a:endParaRPr>
          </a:p>
          <a:p>
            <a:pPr indent="-355600" lvl="0" marL="457200" rtl="0" algn="l">
              <a:lnSpc>
                <a:spcPct val="115000"/>
              </a:lnSpc>
              <a:spcBef>
                <a:spcPts val="0"/>
              </a:spcBef>
              <a:spcAft>
                <a:spcPts val="0"/>
              </a:spcAft>
              <a:buClr>
                <a:srgbClr val="EFEFEF"/>
              </a:buClr>
              <a:buSzPts val="2000"/>
              <a:buChar char="●"/>
            </a:pPr>
            <a:r>
              <a:rPr lang="af" sz="2000">
                <a:solidFill>
                  <a:srgbClr val="EFEFEF"/>
                </a:solidFill>
              </a:rPr>
              <a:t>Science and Social Studies Textbooks</a:t>
            </a:r>
            <a:endParaRPr sz="2000">
              <a:solidFill>
                <a:srgbClr val="EFEFEF"/>
              </a:solidFill>
            </a:endParaRPr>
          </a:p>
          <a:p>
            <a:pPr indent="0" lvl="0" marL="0" rtl="0" algn="ctr">
              <a:spcBef>
                <a:spcPts val="160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81" name="Google Shape;281;p46"/>
          <p:cNvSpPr txBox="1"/>
          <p:nvPr>
            <p:ph idx="2" type="body"/>
          </p:nvPr>
        </p:nvSpPr>
        <p:spPr>
          <a:xfrm>
            <a:off x="4962625" y="830450"/>
            <a:ext cx="3837000" cy="28647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rPr lang="af" sz="4200">
                <a:solidFill>
                  <a:srgbClr val="CC0000"/>
                </a:solidFill>
              </a:rPr>
              <a:t>Instructional Strategies:</a:t>
            </a:r>
            <a:endParaRPr sz="4200">
              <a:solidFill>
                <a:srgbClr val="CC0000"/>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RACE Response Format</a:t>
            </a:r>
            <a:endParaRPr sz="1500">
              <a:solidFill>
                <a:srgbClr val="F3F3F3"/>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Differentiated Instruction for Reading and Math using Flexible Grouping</a:t>
            </a:r>
            <a:endParaRPr sz="1500">
              <a:solidFill>
                <a:srgbClr val="F3F3F3"/>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Kinesthetic Learning strategies</a:t>
            </a:r>
            <a:endParaRPr sz="1500">
              <a:solidFill>
                <a:srgbClr val="F3F3F3"/>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Visualizing Verbalizing</a:t>
            </a:r>
            <a:endParaRPr sz="1500">
              <a:solidFill>
                <a:srgbClr val="F3F3F3"/>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Self Monitoring and Performance feedback through Data Folders</a:t>
            </a:r>
            <a:endParaRPr sz="1500">
              <a:solidFill>
                <a:srgbClr val="F3F3F3"/>
              </a:solidFill>
            </a:endParaRPr>
          </a:p>
          <a:p>
            <a:pPr indent="-323850" lvl="0" marL="457200" rtl="0" algn="l">
              <a:lnSpc>
                <a:spcPct val="138000"/>
              </a:lnSpc>
              <a:spcBef>
                <a:spcPts val="0"/>
              </a:spcBef>
              <a:spcAft>
                <a:spcPts val="0"/>
              </a:spcAft>
              <a:buClr>
                <a:srgbClr val="F3F3F3"/>
              </a:buClr>
              <a:buSzPts val="1500"/>
              <a:buChar char="●"/>
            </a:pPr>
            <a:r>
              <a:rPr lang="af" sz="1500">
                <a:solidFill>
                  <a:srgbClr val="F3F3F3"/>
                </a:solidFill>
              </a:rPr>
              <a:t>Reading Centers</a:t>
            </a:r>
            <a:endParaRPr sz="1500">
              <a:solidFill>
                <a:srgbClr val="F3F3F3"/>
              </a:solidFill>
            </a:endParaRPr>
          </a:p>
          <a:p>
            <a:pPr indent="0" lvl="0" marL="0" rtl="0" algn="l">
              <a:lnSpc>
                <a:spcPct val="138000"/>
              </a:lnSpc>
              <a:spcBef>
                <a:spcPts val="0"/>
              </a:spcBef>
              <a:spcAft>
                <a:spcPts val="0"/>
              </a:spcAft>
              <a:buNone/>
            </a:pPr>
            <a:r>
              <a:t/>
            </a:r>
            <a:endParaRPr sz="1500">
              <a:solidFill>
                <a:srgbClr val="F3F3F3"/>
              </a:solidFill>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47"/>
          <p:cNvSpPr txBox="1"/>
          <p:nvPr>
            <p:ph type="title"/>
          </p:nvPr>
        </p:nvSpPr>
        <p:spPr>
          <a:xfrm>
            <a:off x="116075" y="321025"/>
            <a:ext cx="4438200" cy="4658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4th Grade</a:t>
            </a:r>
            <a:endParaRPr b="1" sz="6000">
              <a:solidFill>
                <a:srgbClr val="CC0000"/>
              </a:solidFill>
            </a:endParaRPr>
          </a:p>
          <a:p>
            <a:pPr indent="0" lvl="0" marL="0" rtl="0" algn="l">
              <a:lnSpc>
                <a:spcPct val="138000"/>
              </a:lnSpc>
              <a:spcBef>
                <a:spcPts val="0"/>
              </a:spcBef>
              <a:spcAft>
                <a:spcPts val="0"/>
              </a:spcAft>
              <a:buClr>
                <a:srgbClr val="000000"/>
              </a:buClr>
              <a:buSzPts val="1100"/>
              <a:buNone/>
            </a:pPr>
            <a:r>
              <a:rPr lang="af" sz="2400">
                <a:solidFill>
                  <a:srgbClr val="CC0000"/>
                </a:solidFill>
              </a:rPr>
              <a:t>Guest Speakers-</a:t>
            </a:r>
            <a:endParaRPr sz="2400">
              <a:solidFill>
                <a:srgbClr val="CC0000"/>
              </a:solidFill>
            </a:endParaRPr>
          </a:p>
          <a:p>
            <a:pPr indent="-342900" lvl="0" marL="457200" rtl="0" algn="l">
              <a:lnSpc>
                <a:spcPct val="115000"/>
              </a:lnSpc>
              <a:spcBef>
                <a:spcPts val="0"/>
              </a:spcBef>
              <a:spcAft>
                <a:spcPts val="0"/>
              </a:spcAft>
              <a:buClr>
                <a:schemeClr val="dk1"/>
              </a:buClr>
              <a:buSzPts val="1800"/>
              <a:buChar char="●"/>
            </a:pPr>
            <a:r>
              <a:rPr lang="af" sz="1800"/>
              <a:t>Think Smart Stay Safe</a:t>
            </a:r>
            <a:endParaRPr sz="1800"/>
          </a:p>
          <a:p>
            <a:pPr indent="0" lvl="0" marL="0" rtl="0" algn="l">
              <a:lnSpc>
                <a:spcPct val="138000"/>
              </a:lnSpc>
              <a:spcBef>
                <a:spcPts val="0"/>
              </a:spcBef>
              <a:spcAft>
                <a:spcPts val="0"/>
              </a:spcAft>
              <a:buClr>
                <a:srgbClr val="000000"/>
              </a:buClr>
              <a:buSzPts val="1100"/>
              <a:buNone/>
            </a:pPr>
            <a:r>
              <a:rPr lang="af" sz="2400">
                <a:solidFill>
                  <a:srgbClr val="CC0000"/>
                </a:solidFill>
              </a:rPr>
              <a:t>Special Projects:</a:t>
            </a:r>
            <a:endParaRPr sz="2400">
              <a:solidFill>
                <a:srgbClr val="CC0000"/>
              </a:solidFill>
            </a:endParaRPr>
          </a:p>
          <a:p>
            <a:pPr indent="-342900" lvl="0" marL="457200" rtl="0" algn="l">
              <a:lnSpc>
                <a:spcPct val="115000"/>
              </a:lnSpc>
              <a:spcBef>
                <a:spcPts val="0"/>
              </a:spcBef>
              <a:spcAft>
                <a:spcPts val="0"/>
              </a:spcAft>
              <a:buClr>
                <a:schemeClr val="dk1"/>
              </a:buClr>
              <a:buSzPts val="1800"/>
              <a:buChar char="●"/>
            </a:pPr>
            <a:r>
              <a:rPr lang="af" sz="1800">
                <a:solidFill>
                  <a:srgbClr val="FFFFFF"/>
                </a:solidFill>
              </a:rPr>
              <a:t>Famous Hoosier </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Operation Christmas Child </a:t>
            </a:r>
            <a:endParaRPr sz="1800">
              <a:solidFill>
                <a:srgbClr val="FFFFFF"/>
              </a:solidFill>
            </a:endParaRPr>
          </a:p>
          <a:p>
            <a:pPr indent="-342900" lvl="0" marL="457200" rtl="0" algn="l">
              <a:lnSpc>
                <a:spcPct val="115000"/>
              </a:lnSpc>
              <a:spcBef>
                <a:spcPts val="0"/>
              </a:spcBef>
              <a:spcAft>
                <a:spcPts val="0"/>
              </a:spcAft>
              <a:buClr>
                <a:srgbClr val="FFFFFF"/>
              </a:buClr>
              <a:buSzPts val="1800"/>
              <a:buChar char="●"/>
            </a:pPr>
            <a:r>
              <a:rPr lang="af" sz="1800">
                <a:solidFill>
                  <a:srgbClr val="FFFFFF"/>
                </a:solidFill>
              </a:rPr>
              <a:t>Engineering Day with Cincinnati State students</a:t>
            </a:r>
            <a:endParaRPr sz="1800">
              <a:solidFill>
                <a:srgbClr val="FFFFFF"/>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87" name="Google Shape;287;p47"/>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00000"/>
              </a:lnSpc>
              <a:spcBef>
                <a:spcPts val="0"/>
              </a:spcBef>
              <a:spcAft>
                <a:spcPts val="0"/>
              </a:spcAft>
              <a:buNone/>
            </a:pPr>
            <a:r>
              <a:rPr lang="af" sz="3200">
                <a:solidFill>
                  <a:srgbClr val="CC0000"/>
                </a:solidFill>
              </a:rPr>
              <a:t>Field Trips:</a:t>
            </a:r>
            <a:endParaRPr sz="3200">
              <a:solidFill>
                <a:srgbClr val="CC0000"/>
              </a:solidFill>
            </a:endParaRPr>
          </a:p>
          <a:p>
            <a:pPr indent="-317500" lvl="0" marL="457200" rtl="0" algn="l">
              <a:lnSpc>
                <a:spcPct val="138000"/>
              </a:lnSpc>
              <a:spcBef>
                <a:spcPts val="0"/>
              </a:spcBef>
              <a:spcAft>
                <a:spcPts val="0"/>
              </a:spcAft>
              <a:buClr>
                <a:srgbClr val="FFFFFF"/>
              </a:buClr>
              <a:buSzPts val="1400"/>
              <a:buChar char="●"/>
            </a:pPr>
            <a:r>
              <a:rPr b="1" lang="af" sz="1400">
                <a:solidFill>
                  <a:srgbClr val="FFFFFF"/>
                </a:solidFill>
              </a:rPr>
              <a:t>Fall trip to Franklin County Fairgrounds for the Antique Machinery Show -- meets Indiana History standards</a:t>
            </a:r>
            <a:endParaRPr b="1" sz="1400">
              <a:solidFill>
                <a:srgbClr val="FFFFFF"/>
              </a:solidFill>
            </a:endParaRPr>
          </a:p>
          <a:p>
            <a:pPr indent="0" lvl="0" marL="457200" rtl="0" algn="l">
              <a:lnSpc>
                <a:spcPct val="138000"/>
              </a:lnSpc>
              <a:spcBef>
                <a:spcPts val="0"/>
              </a:spcBef>
              <a:spcAft>
                <a:spcPts val="0"/>
              </a:spcAft>
              <a:buNone/>
            </a:pPr>
            <a:r>
              <a:t/>
            </a:r>
            <a:endParaRPr b="1" sz="1400">
              <a:solidFill>
                <a:srgbClr val="FFFFFF"/>
              </a:solidFill>
            </a:endParaRPr>
          </a:p>
          <a:p>
            <a:pPr indent="-317500" lvl="0" marL="457200" rtl="0" algn="l">
              <a:lnSpc>
                <a:spcPct val="138000"/>
              </a:lnSpc>
              <a:spcBef>
                <a:spcPts val="0"/>
              </a:spcBef>
              <a:spcAft>
                <a:spcPts val="0"/>
              </a:spcAft>
              <a:buClr>
                <a:srgbClr val="FFFFFF"/>
              </a:buClr>
              <a:buSzPts val="1400"/>
              <a:buChar char="●"/>
            </a:pPr>
            <a:r>
              <a:rPr b="1" lang="af" sz="1400">
                <a:solidFill>
                  <a:srgbClr val="FFFFFF"/>
                </a:solidFill>
              </a:rPr>
              <a:t>Spring trip to the Cincinnati Zoo -- meets fourth quarter Science standards</a:t>
            </a:r>
            <a:endParaRPr b="1" sz="1400">
              <a:solidFill>
                <a:srgbClr val="FFFFFF"/>
              </a:solidFill>
            </a:endParaRPr>
          </a:p>
          <a:p>
            <a:pPr indent="0" lvl="0" marL="0" rtl="0" algn="l">
              <a:lnSpc>
                <a:spcPct val="138000"/>
              </a:lnSpc>
              <a:spcBef>
                <a:spcPts val="0"/>
              </a:spcBef>
              <a:spcAft>
                <a:spcPts val="0"/>
              </a:spcAft>
              <a:buNone/>
            </a:pPr>
            <a:r>
              <a:rPr b="1" lang="af" sz="1400">
                <a:solidFill>
                  <a:srgbClr val="FFFFFF"/>
                </a:solidFill>
                <a:latin typeface="Alegreya"/>
                <a:ea typeface="Alegreya"/>
                <a:cs typeface="Alegreya"/>
                <a:sym typeface="Alegreya"/>
              </a:rPr>
              <a:t> </a:t>
            </a:r>
            <a:endParaRPr sz="1400">
              <a:solidFill>
                <a:srgbClr val="FFFFFF"/>
              </a:solidFill>
              <a:latin typeface="Alegreya"/>
              <a:ea typeface="Alegreya"/>
              <a:cs typeface="Alegreya"/>
              <a:sym typeface="Alegreya"/>
            </a:endParaRPr>
          </a:p>
          <a:p>
            <a:pPr indent="0" lvl="0" marL="0" rtl="0" algn="l">
              <a:spcBef>
                <a:spcPts val="0"/>
              </a:spcBef>
              <a:spcAft>
                <a:spcPts val="1600"/>
              </a:spcAft>
              <a:buNone/>
            </a:pPr>
            <a:r>
              <a:t/>
            </a:r>
            <a:endParaRPr sz="10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Google Shape;292;p48"/>
          <p:cNvSpPr txBox="1"/>
          <p:nvPr>
            <p:ph type="title"/>
          </p:nvPr>
        </p:nvSpPr>
        <p:spPr>
          <a:xfrm>
            <a:off x="116075" y="294675"/>
            <a:ext cx="4438200" cy="374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4th Grade</a:t>
            </a:r>
            <a:endParaRPr b="1" sz="6000">
              <a:solidFill>
                <a:srgbClr val="CC0000"/>
              </a:solidFill>
            </a:endParaRPr>
          </a:p>
          <a:p>
            <a:pPr indent="0" lvl="0" marL="0" rtl="0" algn="l">
              <a:spcBef>
                <a:spcPts val="0"/>
              </a:spcBef>
              <a:spcAft>
                <a:spcPts val="0"/>
              </a:spcAft>
              <a:buNone/>
            </a:pPr>
            <a:r>
              <a:t/>
            </a:r>
            <a:endParaRPr b="1" sz="2500">
              <a:solidFill>
                <a:srgbClr val="CC0000"/>
              </a:solidFill>
            </a:endParaRPr>
          </a:p>
          <a:p>
            <a:pPr indent="0" lvl="0" marL="0" rtl="0" algn="l">
              <a:spcBef>
                <a:spcPts val="0"/>
              </a:spcBef>
              <a:spcAft>
                <a:spcPts val="0"/>
              </a:spcAft>
              <a:buNone/>
            </a:pPr>
            <a:r>
              <a:rPr lang="af" sz="3000">
                <a:solidFill>
                  <a:srgbClr val="CC0000"/>
                </a:solidFill>
              </a:rPr>
              <a:t>Assessments:</a:t>
            </a:r>
            <a:endParaRPr sz="3000">
              <a:solidFill>
                <a:srgbClr val="CC0000"/>
              </a:solidFill>
            </a:endParaRPr>
          </a:p>
          <a:p>
            <a:pPr indent="-342900" lvl="0" marL="457200" rtl="0" algn="l">
              <a:spcBef>
                <a:spcPts val="0"/>
              </a:spcBef>
              <a:spcAft>
                <a:spcPts val="0"/>
              </a:spcAft>
              <a:buClr>
                <a:srgbClr val="F3F3F3"/>
              </a:buClr>
              <a:buSzPts val="1800"/>
              <a:buChar char="●"/>
            </a:pPr>
            <a:r>
              <a:rPr lang="af" sz="1800">
                <a:solidFill>
                  <a:srgbClr val="F3F3F3"/>
                </a:solidFill>
              </a:rPr>
              <a:t>ILEARN </a:t>
            </a:r>
            <a:endParaRPr sz="1500">
              <a:solidFill>
                <a:srgbClr val="0000FF"/>
              </a:solidFill>
            </a:endParaRPr>
          </a:p>
          <a:p>
            <a:pPr indent="-342900" lvl="0" marL="457200" rtl="0" algn="l">
              <a:spcBef>
                <a:spcPts val="0"/>
              </a:spcBef>
              <a:spcAft>
                <a:spcPts val="0"/>
              </a:spcAft>
              <a:buClr>
                <a:srgbClr val="F3F3F3"/>
              </a:buClr>
              <a:buSzPts val="1800"/>
              <a:buChar char="●"/>
            </a:pPr>
            <a:r>
              <a:rPr lang="af" sz="1800">
                <a:solidFill>
                  <a:srgbClr val="F3F3F3"/>
                </a:solidFill>
              </a:rPr>
              <a:t>Quarterly assessments in English Language Arts, Writing, Math, Social Studies, Science</a:t>
            </a:r>
            <a:endParaRPr sz="1800">
              <a:solidFill>
                <a:srgbClr val="F3F3F3"/>
              </a:solidFill>
            </a:endParaRPr>
          </a:p>
          <a:p>
            <a:pPr indent="-342900" lvl="0" marL="457200" rtl="0" algn="l">
              <a:spcBef>
                <a:spcPts val="0"/>
              </a:spcBef>
              <a:spcAft>
                <a:spcPts val="0"/>
              </a:spcAft>
              <a:buClr>
                <a:srgbClr val="F3F3F3"/>
              </a:buClr>
              <a:buSzPts val="1800"/>
              <a:buChar char="●"/>
            </a:pPr>
            <a:r>
              <a:rPr lang="af" sz="1800">
                <a:solidFill>
                  <a:srgbClr val="F3F3F3"/>
                </a:solidFill>
              </a:rPr>
              <a:t>NWEA Reading and NWEA Math assessments (BOY, MOY, EOY)</a:t>
            </a:r>
            <a:endParaRPr sz="1400">
              <a:solidFill>
                <a:srgbClr val="F3F3F3"/>
              </a:solidFill>
            </a:endParaRPr>
          </a:p>
          <a:p>
            <a:pPr indent="0" lvl="0" marL="0" rtl="0" algn="l">
              <a:spcBef>
                <a:spcPts val="0"/>
              </a:spcBef>
              <a:spcAft>
                <a:spcPts val="0"/>
              </a:spcAft>
              <a:buNone/>
            </a:pPr>
            <a:r>
              <a:t/>
            </a:r>
            <a:endParaRPr sz="1800">
              <a:solidFill>
                <a:srgbClr val="F3F3F3"/>
              </a:solidFill>
            </a:endParaRPr>
          </a:p>
          <a:p>
            <a:pPr indent="0" lvl="0" marL="457200" rtl="0" algn="l">
              <a:lnSpc>
                <a:spcPct val="115000"/>
              </a:lnSpc>
              <a:spcBef>
                <a:spcPts val="0"/>
              </a:spcBef>
              <a:spcAft>
                <a:spcPts val="0"/>
              </a:spcAft>
              <a:buNone/>
            </a:pPr>
            <a:r>
              <a:t/>
            </a:r>
            <a:endParaRPr sz="1500"/>
          </a:p>
          <a:p>
            <a:pPr indent="0" lvl="0" marL="0" rtl="0" algn="l">
              <a:spcBef>
                <a:spcPts val="0"/>
              </a:spcBef>
              <a:spcAft>
                <a:spcPts val="0"/>
              </a:spcAft>
              <a:buNone/>
            </a:pPr>
            <a:r>
              <a:t/>
            </a:r>
            <a:endParaRPr/>
          </a:p>
        </p:txBody>
      </p:sp>
      <p:sp>
        <p:nvSpPr>
          <p:cNvPr id="293" name="Google Shape;293;p48"/>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None/>
            </a:pPr>
            <a:r>
              <a:t/>
            </a:r>
            <a:endParaRPr sz="3000">
              <a:solidFill>
                <a:srgbClr val="CC0000"/>
              </a:solidFill>
            </a:endParaRPr>
          </a:p>
          <a:p>
            <a:pPr indent="0" lvl="0" marL="0" rtl="0" algn="l">
              <a:lnSpc>
                <a:spcPct val="100000"/>
              </a:lnSpc>
              <a:spcBef>
                <a:spcPts val="0"/>
              </a:spcBef>
              <a:spcAft>
                <a:spcPts val="0"/>
              </a:spcAft>
              <a:buClr>
                <a:srgbClr val="000000"/>
              </a:buClr>
              <a:buSzPts val="1100"/>
              <a:buNone/>
            </a:pPr>
            <a:r>
              <a:t/>
            </a:r>
            <a:endParaRPr sz="3000">
              <a:solidFill>
                <a:srgbClr val="CC0000"/>
              </a:solidFill>
            </a:endParaRPr>
          </a:p>
          <a:p>
            <a:pPr indent="0" lvl="0" marL="0" rtl="0" algn="l">
              <a:lnSpc>
                <a:spcPct val="100000"/>
              </a:lnSpc>
              <a:spcBef>
                <a:spcPts val="0"/>
              </a:spcBef>
              <a:spcAft>
                <a:spcPts val="0"/>
              </a:spcAft>
              <a:buClr>
                <a:srgbClr val="000000"/>
              </a:buClr>
              <a:buSzPts val="1100"/>
              <a:buNone/>
            </a:pPr>
            <a:r>
              <a:rPr lang="af" sz="3000">
                <a:solidFill>
                  <a:srgbClr val="CC0000"/>
                </a:solidFill>
              </a:rPr>
              <a:t>Homework Expectations:</a:t>
            </a:r>
            <a:endParaRPr sz="3000">
              <a:solidFill>
                <a:srgbClr val="CC0000"/>
              </a:solidFill>
            </a:endParaRPr>
          </a:p>
          <a:p>
            <a:pPr indent="0" lvl="0" marL="0" rtl="0" algn="l">
              <a:lnSpc>
                <a:spcPct val="138000"/>
              </a:lnSpc>
              <a:spcBef>
                <a:spcPts val="0"/>
              </a:spcBef>
              <a:spcAft>
                <a:spcPts val="0"/>
              </a:spcAft>
              <a:buClr>
                <a:srgbClr val="000000"/>
              </a:buClr>
              <a:buSzPts val="1100"/>
              <a:buNone/>
            </a:pPr>
            <a:r>
              <a:t/>
            </a:r>
            <a:endParaRPr sz="1500" u="sng">
              <a:solidFill>
                <a:srgbClr val="000000"/>
              </a:solidFill>
            </a:endParaRPr>
          </a:p>
          <a:p>
            <a:pPr indent="-323850" lvl="0" marL="457200" rtl="0" algn="l">
              <a:lnSpc>
                <a:spcPct val="138000"/>
              </a:lnSpc>
              <a:spcBef>
                <a:spcPts val="0"/>
              </a:spcBef>
              <a:spcAft>
                <a:spcPts val="0"/>
              </a:spcAft>
              <a:buClr>
                <a:srgbClr val="FFFFFF"/>
              </a:buClr>
              <a:buSzPts val="1500"/>
              <a:buChar char="●"/>
            </a:pPr>
            <a:r>
              <a:rPr lang="af" sz="1500">
                <a:solidFill>
                  <a:srgbClr val="FFFFFF"/>
                </a:solidFill>
              </a:rPr>
              <a:t>Independence, Organization and Responsibility</a:t>
            </a:r>
            <a:endParaRPr sz="1500">
              <a:solidFill>
                <a:srgbClr val="FFFFFF"/>
              </a:solidFill>
            </a:endParaRPr>
          </a:p>
          <a:p>
            <a:pPr indent="-323850" lvl="0" marL="457200" rtl="0" algn="l">
              <a:lnSpc>
                <a:spcPct val="138000"/>
              </a:lnSpc>
              <a:spcBef>
                <a:spcPts val="0"/>
              </a:spcBef>
              <a:spcAft>
                <a:spcPts val="0"/>
              </a:spcAft>
              <a:buClr>
                <a:srgbClr val="FFFFFF"/>
              </a:buClr>
              <a:buSzPts val="1500"/>
              <a:buChar char="●"/>
            </a:pPr>
            <a:r>
              <a:rPr lang="af" sz="1500">
                <a:solidFill>
                  <a:srgbClr val="FFFFFF"/>
                </a:solidFill>
              </a:rPr>
              <a:t>Reading AR each night</a:t>
            </a:r>
            <a:endParaRPr sz="1500">
              <a:solidFill>
                <a:srgbClr val="FFFFFF"/>
              </a:solidFill>
            </a:endParaRPr>
          </a:p>
          <a:p>
            <a:pPr indent="-323850" lvl="0" marL="457200" rtl="0" algn="l">
              <a:lnSpc>
                <a:spcPct val="138000"/>
              </a:lnSpc>
              <a:spcBef>
                <a:spcPts val="0"/>
              </a:spcBef>
              <a:spcAft>
                <a:spcPts val="0"/>
              </a:spcAft>
              <a:buClr>
                <a:srgbClr val="FFFFFF"/>
              </a:buClr>
              <a:buSzPts val="1500"/>
              <a:buChar char="●"/>
            </a:pPr>
            <a:r>
              <a:rPr lang="af" sz="1500">
                <a:solidFill>
                  <a:srgbClr val="FFFFFF"/>
                </a:solidFill>
              </a:rPr>
              <a:t>Students should only have a maximum 40 minutes of homework in 4th grade</a:t>
            </a:r>
            <a:endParaRPr sz="1500">
              <a:solidFill>
                <a:srgbClr val="FFFFFF"/>
              </a:solidFill>
            </a:endParaRPr>
          </a:p>
          <a:p>
            <a:pPr indent="0" lvl="0" marL="0" rtl="0" algn="l">
              <a:lnSpc>
                <a:spcPct val="138000"/>
              </a:lnSpc>
              <a:spcBef>
                <a:spcPts val="0"/>
              </a:spcBef>
              <a:spcAft>
                <a:spcPts val="0"/>
              </a:spcAft>
              <a:buNone/>
            </a:pPr>
            <a:r>
              <a:t/>
            </a:r>
            <a:endParaRPr sz="1500">
              <a:solidFill>
                <a:srgbClr val="FFFFFF"/>
              </a:solidFill>
            </a:endParaRPr>
          </a:p>
          <a:p>
            <a:pPr indent="0" lvl="0" marL="0" rtl="0" algn="l">
              <a:spcBef>
                <a:spcPts val="0"/>
              </a:spcBef>
              <a:spcAft>
                <a:spcPts val="0"/>
              </a:spcAft>
              <a:buNone/>
            </a:pPr>
            <a:r>
              <a:t/>
            </a:r>
            <a:endParaRPr sz="1500">
              <a:solidFill>
                <a:srgbClr val="FFFFFF"/>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sp>
        <p:nvSpPr>
          <p:cNvPr id="298" name="Google Shape;298;p49"/>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5th Grade</a:t>
            </a:r>
            <a:endParaRPr>
              <a:solidFill>
                <a:srgbClr val="CC0000"/>
              </a:solidFill>
            </a:endParaRPr>
          </a:p>
          <a:p>
            <a:pPr indent="0" lvl="0" marL="0" rtl="0" algn="l">
              <a:spcBef>
                <a:spcPts val="0"/>
              </a:spcBef>
              <a:spcAft>
                <a:spcPts val="0"/>
              </a:spcAft>
              <a:buNone/>
            </a:pPr>
            <a:r>
              <a:rPr lang="af">
                <a:solidFill>
                  <a:srgbClr val="CC0000"/>
                </a:solidFill>
              </a:rPr>
              <a:t>Teachers:</a:t>
            </a:r>
            <a:endParaRPr>
              <a:solidFill>
                <a:srgbClr val="CC0000"/>
              </a:solidFill>
            </a:endParaRPr>
          </a:p>
          <a:p>
            <a:pPr indent="0" lvl="0" marL="0" rtl="0" algn="l">
              <a:spcBef>
                <a:spcPts val="0"/>
              </a:spcBef>
              <a:spcAft>
                <a:spcPts val="0"/>
              </a:spcAft>
              <a:buNone/>
            </a:pPr>
            <a:r>
              <a:rPr lang="af" sz="2000"/>
              <a:t>Chris Vennemeier</a:t>
            </a:r>
            <a:endParaRPr sz="2000"/>
          </a:p>
          <a:p>
            <a:pPr indent="0" lvl="0" marL="0" rtl="0" algn="l">
              <a:spcBef>
                <a:spcPts val="0"/>
              </a:spcBef>
              <a:spcAft>
                <a:spcPts val="0"/>
              </a:spcAft>
              <a:buNone/>
            </a:pPr>
            <a:r>
              <a:rPr lang="af" sz="2000"/>
              <a:t>Gretchen Ernst</a:t>
            </a:r>
            <a:endParaRPr sz="2000"/>
          </a:p>
          <a:p>
            <a:pPr indent="0" lvl="0" marL="0" rtl="0" algn="l">
              <a:spcBef>
                <a:spcPts val="0"/>
              </a:spcBef>
              <a:spcAft>
                <a:spcPts val="0"/>
              </a:spcAft>
              <a:buNone/>
            </a:pPr>
            <a:r>
              <a:rPr lang="af" sz="2000"/>
              <a:t>Brooke Stenger</a:t>
            </a:r>
            <a:endParaRPr sz="2000"/>
          </a:p>
          <a:p>
            <a:pPr indent="0" lvl="0" marL="0" rtl="0" algn="l">
              <a:spcBef>
                <a:spcPts val="0"/>
              </a:spcBef>
              <a:spcAft>
                <a:spcPts val="0"/>
              </a:spcAft>
              <a:buNone/>
            </a:pPr>
            <a:r>
              <a:rPr lang="af" sz="2000"/>
              <a:t>Angie Neff</a:t>
            </a:r>
            <a:endParaRPr sz="20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299" name="Google Shape;299;p4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af" sz="4200">
                <a:solidFill>
                  <a:srgbClr val="CC0000"/>
                </a:solidFill>
              </a:rPr>
              <a:t>Goals:</a:t>
            </a:r>
            <a:endParaRPr sz="4200">
              <a:solidFill>
                <a:srgbClr val="CC0000"/>
              </a:solidFill>
            </a:endParaRPr>
          </a:p>
          <a:p>
            <a:pPr indent="-342900" lvl="0" marL="457200" rtl="0" algn="l">
              <a:spcBef>
                <a:spcPts val="0"/>
              </a:spcBef>
              <a:spcAft>
                <a:spcPts val="0"/>
              </a:spcAft>
              <a:buSzPts val="1800"/>
              <a:buChar char="●"/>
            </a:pPr>
            <a:r>
              <a:rPr lang="af"/>
              <a:t>Foster organizational skills and agenda usage to be independent learners</a:t>
            </a:r>
            <a:endParaRPr/>
          </a:p>
          <a:p>
            <a:pPr indent="-342900" lvl="0" marL="457200" rtl="0" algn="l">
              <a:spcBef>
                <a:spcPts val="0"/>
              </a:spcBef>
              <a:spcAft>
                <a:spcPts val="0"/>
              </a:spcAft>
              <a:buSzPts val="1800"/>
              <a:buChar char="●"/>
            </a:pPr>
            <a:r>
              <a:rPr lang="af"/>
              <a:t>Practice and act by the Panther Promise to be role models for younger students.</a:t>
            </a:r>
            <a:endParaRPr/>
          </a:p>
          <a:p>
            <a:pPr indent="-342900" lvl="0" marL="457200" rtl="0" algn="l">
              <a:spcBef>
                <a:spcPts val="0"/>
              </a:spcBef>
              <a:spcAft>
                <a:spcPts val="0"/>
              </a:spcAft>
              <a:buSzPts val="1800"/>
              <a:buChar char="●"/>
            </a:pPr>
            <a:r>
              <a:rPr lang="af"/>
              <a:t>To empower them with learning tools to become lifelong learners.</a:t>
            </a:r>
            <a:endParaRPr/>
          </a:p>
          <a:p>
            <a:pPr indent="-342900" lvl="0" marL="457200" rtl="0" algn="l">
              <a:spcBef>
                <a:spcPts val="0"/>
              </a:spcBef>
              <a:spcAft>
                <a:spcPts val="0"/>
              </a:spcAft>
              <a:buSzPts val="1800"/>
              <a:buChar char="●"/>
            </a:pPr>
            <a:r>
              <a:rPr lang="af"/>
              <a:t>Mastery of 5th grade College and Career Ready standards.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50"/>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af" sz="6000">
                <a:solidFill>
                  <a:srgbClr val="CC0000"/>
                </a:solidFill>
              </a:rPr>
              <a:t>5th Grade</a:t>
            </a:r>
            <a:endParaRPr b="1" sz="6000">
              <a:solidFill>
                <a:srgbClr val="CC0000"/>
              </a:solidFill>
            </a:endParaRPr>
          </a:p>
          <a:p>
            <a:pPr indent="0" lvl="0" marL="0" rtl="0" algn="l">
              <a:spcBef>
                <a:spcPts val="0"/>
              </a:spcBef>
              <a:spcAft>
                <a:spcPts val="0"/>
              </a:spcAft>
              <a:buNone/>
            </a:pPr>
            <a:r>
              <a:t/>
            </a:r>
            <a:endParaRPr b="1" sz="2500">
              <a:solidFill>
                <a:srgbClr val="CC0000"/>
              </a:solidFill>
            </a:endParaRPr>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305" name="Google Shape;305;p50"/>
          <p:cNvSpPr txBox="1"/>
          <p:nvPr>
            <p:ph idx="2" type="body"/>
          </p:nvPr>
        </p:nvSpPr>
        <p:spPr>
          <a:xfrm>
            <a:off x="4794800" y="0"/>
            <a:ext cx="40047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l">
              <a:lnSpc>
                <a:spcPct val="100000"/>
              </a:lnSpc>
              <a:spcBef>
                <a:spcPts val="0"/>
              </a:spcBef>
              <a:spcAft>
                <a:spcPts val="0"/>
              </a:spcAft>
              <a:buNone/>
            </a:pPr>
            <a:r>
              <a:t/>
            </a:r>
            <a:endParaRPr sz="4200">
              <a:solidFill>
                <a:srgbClr val="CC0000"/>
              </a:solidFill>
            </a:endParaRPr>
          </a:p>
          <a:p>
            <a:pPr indent="0" lvl="0" marL="0" rtl="0" algn="ctr">
              <a:lnSpc>
                <a:spcPct val="100000"/>
              </a:lnSpc>
              <a:spcBef>
                <a:spcPts val="0"/>
              </a:spcBef>
              <a:spcAft>
                <a:spcPts val="0"/>
              </a:spcAft>
              <a:buNone/>
            </a:pPr>
            <a:r>
              <a:rPr lang="af" sz="3000">
                <a:solidFill>
                  <a:srgbClr val="CC0000"/>
                </a:solidFill>
              </a:rPr>
              <a:t>Instructional Strategies:</a:t>
            </a:r>
            <a:endParaRPr sz="3000">
              <a:solidFill>
                <a:srgbClr val="CC0000"/>
              </a:solidFill>
            </a:endParaRPr>
          </a:p>
          <a:p>
            <a:pPr indent="-342900" lvl="0" marL="457200" rtl="0" algn="l">
              <a:lnSpc>
                <a:spcPct val="115000"/>
              </a:lnSpc>
              <a:spcBef>
                <a:spcPts val="0"/>
              </a:spcBef>
              <a:spcAft>
                <a:spcPts val="0"/>
              </a:spcAft>
              <a:buSzPts val="1800"/>
              <a:buChar char="●"/>
            </a:pPr>
            <a:r>
              <a:rPr lang="af"/>
              <a:t>Frameworks to create a constructed response: </a:t>
            </a:r>
            <a:endParaRPr/>
          </a:p>
          <a:p>
            <a:pPr indent="0" lvl="0" marL="0" rtl="0" algn="l">
              <a:lnSpc>
                <a:spcPct val="115000"/>
              </a:lnSpc>
              <a:spcBef>
                <a:spcPts val="0"/>
              </a:spcBef>
              <a:spcAft>
                <a:spcPts val="0"/>
              </a:spcAft>
              <a:buNone/>
            </a:pPr>
            <a:r>
              <a:rPr lang="af" sz="1400"/>
              <a:t>     Examples: RACE-(restate, answer, cite,</a:t>
            </a:r>
            <a:endParaRPr sz="1400"/>
          </a:p>
          <a:p>
            <a:pPr indent="0" lvl="0" marL="0" rtl="0" algn="l">
              <a:lnSpc>
                <a:spcPct val="115000"/>
              </a:lnSpc>
              <a:spcBef>
                <a:spcPts val="0"/>
              </a:spcBef>
              <a:spcAft>
                <a:spcPts val="0"/>
              </a:spcAft>
              <a:buNone/>
            </a:pPr>
            <a:r>
              <a:rPr lang="af" sz="1400"/>
              <a:t>     explain)   </a:t>
            </a:r>
            <a:endParaRPr sz="1400"/>
          </a:p>
          <a:p>
            <a:pPr indent="-342900" lvl="0" marL="457200" rtl="0" algn="l">
              <a:lnSpc>
                <a:spcPct val="115000"/>
              </a:lnSpc>
              <a:spcBef>
                <a:spcPts val="0"/>
              </a:spcBef>
              <a:spcAft>
                <a:spcPts val="0"/>
              </a:spcAft>
              <a:buSzPts val="1800"/>
              <a:buChar char="●"/>
            </a:pPr>
            <a:r>
              <a:rPr lang="af"/>
              <a:t>Phonetics to improve spelling</a:t>
            </a:r>
            <a:endParaRPr/>
          </a:p>
          <a:p>
            <a:pPr indent="-342900" lvl="0" marL="457200" rtl="0" algn="l">
              <a:spcBef>
                <a:spcPts val="0"/>
              </a:spcBef>
              <a:spcAft>
                <a:spcPts val="0"/>
              </a:spcAft>
              <a:buSzPts val="1800"/>
              <a:buChar char="●"/>
            </a:pPr>
            <a:r>
              <a:rPr lang="af"/>
              <a:t>Use of dictionary and thesaurus to enhance vocabulary:          </a:t>
            </a:r>
            <a:endParaRPr/>
          </a:p>
          <a:p>
            <a:pPr indent="0" lvl="0" marL="0" rtl="0" algn="l">
              <a:spcBef>
                <a:spcPts val="0"/>
              </a:spcBef>
              <a:spcAft>
                <a:spcPts val="0"/>
              </a:spcAft>
              <a:buNone/>
            </a:pPr>
            <a:r>
              <a:rPr lang="af" sz="1400"/>
              <a:t>      definitions, parts of speech, synonyms, </a:t>
            </a:r>
            <a:endParaRPr sz="1400"/>
          </a:p>
          <a:p>
            <a:pPr indent="0" lvl="0" marL="0" rtl="0" algn="l">
              <a:spcBef>
                <a:spcPts val="0"/>
              </a:spcBef>
              <a:spcAft>
                <a:spcPts val="0"/>
              </a:spcAft>
              <a:buNone/>
            </a:pPr>
            <a:r>
              <a:rPr lang="af" sz="1400"/>
              <a:t>      antonyms,  affixes.   </a:t>
            </a:r>
            <a:endParaRPr sz="1400"/>
          </a:p>
          <a:p>
            <a:pPr indent="-342900" lvl="0" marL="457200" rtl="0" algn="l">
              <a:spcBef>
                <a:spcPts val="0"/>
              </a:spcBef>
              <a:spcAft>
                <a:spcPts val="0"/>
              </a:spcAft>
              <a:buSzPts val="1800"/>
              <a:buChar char="●"/>
            </a:pPr>
            <a:r>
              <a:rPr lang="af"/>
              <a:t>Differentiation to help meet needs of individual students.</a:t>
            </a:r>
            <a:endParaRPr/>
          </a:p>
          <a:p>
            <a:pPr indent="-342900" lvl="0" marL="457200" rtl="0" algn="l">
              <a:lnSpc>
                <a:spcPct val="100000"/>
              </a:lnSpc>
              <a:spcBef>
                <a:spcPts val="0"/>
              </a:spcBef>
              <a:spcAft>
                <a:spcPts val="0"/>
              </a:spcAft>
              <a:buSzPts val="1800"/>
              <a:buChar char="●"/>
            </a:pPr>
            <a:r>
              <a:rPr lang="af"/>
              <a:t>Mnemonic devices to aid in remembering.</a:t>
            </a:r>
            <a:endParaRPr/>
          </a:p>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9" name="Shape 309"/>
        <p:cNvGrpSpPr/>
        <p:nvPr/>
      </p:nvGrpSpPr>
      <p:grpSpPr>
        <a:xfrm>
          <a:off x="0" y="0"/>
          <a:ext cx="0" cy="0"/>
          <a:chOff x="0" y="0"/>
          <a:chExt cx="0" cy="0"/>
        </a:xfrm>
      </p:grpSpPr>
      <p:sp>
        <p:nvSpPr>
          <p:cNvPr id="310" name="Google Shape;310;p51"/>
          <p:cNvSpPr txBox="1"/>
          <p:nvPr>
            <p:ph type="title"/>
          </p:nvPr>
        </p:nvSpPr>
        <p:spPr>
          <a:xfrm>
            <a:off x="116075" y="1818600"/>
            <a:ext cx="4438200" cy="150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5th Grade</a:t>
            </a:r>
            <a:endParaRPr b="1" sz="6000">
              <a:solidFill>
                <a:srgbClr val="CC0000"/>
              </a:solidFill>
            </a:endParaRPr>
          </a:p>
          <a:p>
            <a:pPr indent="0" lvl="0" marL="0" rtl="0" algn="l">
              <a:spcBef>
                <a:spcPts val="0"/>
              </a:spcBef>
              <a:spcAft>
                <a:spcPts val="0"/>
              </a:spcAft>
              <a:buNone/>
            </a:pPr>
            <a:r>
              <a:t/>
            </a:r>
            <a:endParaRPr sz="2500">
              <a:solidFill>
                <a:srgbClr val="CC0000"/>
              </a:solidFill>
            </a:endParaRPr>
          </a:p>
          <a:p>
            <a:pPr indent="0" lvl="0" marL="0" rtl="0" algn="l">
              <a:spcBef>
                <a:spcPts val="0"/>
              </a:spcBef>
              <a:spcAft>
                <a:spcPts val="0"/>
              </a:spcAft>
              <a:buNone/>
            </a:pPr>
            <a:r>
              <a:rPr lang="af">
                <a:solidFill>
                  <a:srgbClr val="CC0000"/>
                </a:solidFill>
              </a:rPr>
              <a:t>Assessments:</a:t>
            </a:r>
            <a:endParaRPr>
              <a:solidFill>
                <a:srgbClr val="CC0000"/>
              </a:solidFill>
            </a:endParaRPr>
          </a:p>
          <a:p>
            <a:pPr indent="-342900" lvl="0" marL="457200" rtl="0" algn="l">
              <a:spcBef>
                <a:spcPts val="0"/>
              </a:spcBef>
              <a:spcAft>
                <a:spcPts val="0"/>
              </a:spcAft>
              <a:buClr>
                <a:srgbClr val="F3F3F3"/>
              </a:buClr>
              <a:buSzPts val="1800"/>
              <a:buChar char="●"/>
            </a:pPr>
            <a:r>
              <a:rPr lang="af" sz="1800">
                <a:solidFill>
                  <a:srgbClr val="F3F3F3"/>
                </a:solidFill>
              </a:rPr>
              <a:t>ILEARN </a:t>
            </a:r>
            <a:endParaRPr sz="1500">
              <a:solidFill>
                <a:srgbClr val="0000FF"/>
              </a:solidFill>
            </a:endParaRPr>
          </a:p>
          <a:p>
            <a:pPr indent="-342900" lvl="0" marL="457200" rtl="0" algn="l">
              <a:spcBef>
                <a:spcPts val="0"/>
              </a:spcBef>
              <a:spcAft>
                <a:spcPts val="0"/>
              </a:spcAft>
              <a:buClr>
                <a:srgbClr val="F3F3F3"/>
              </a:buClr>
              <a:buSzPts val="1800"/>
              <a:buChar char="●"/>
            </a:pPr>
            <a:r>
              <a:rPr lang="af" sz="1800">
                <a:solidFill>
                  <a:srgbClr val="F3F3F3"/>
                </a:solidFill>
              </a:rPr>
              <a:t>Quarterly assessments in English Language Arts, Writing, Math, Social Studies, Science</a:t>
            </a:r>
            <a:endParaRPr sz="1800">
              <a:solidFill>
                <a:srgbClr val="F3F3F3"/>
              </a:solidFill>
            </a:endParaRPr>
          </a:p>
          <a:p>
            <a:pPr indent="-342900" lvl="0" marL="457200" rtl="0" algn="l">
              <a:spcBef>
                <a:spcPts val="0"/>
              </a:spcBef>
              <a:spcAft>
                <a:spcPts val="0"/>
              </a:spcAft>
              <a:buClr>
                <a:srgbClr val="F3F3F3"/>
              </a:buClr>
              <a:buSzPts val="1800"/>
              <a:buChar char="●"/>
            </a:pPr>
            <a:r>
              <a:rPr lang="af" sz="1800">
                <a:solidFill>
                  <a:srgbClr val="F3F3F3"/>
                </a:solidFill>
              </a:rPr>
              <a:t>NWEA Reading and NWEA Math assessments (BOY, MOY, EOY)</a:t>
            </a:r>
            <a:endParaRPr sz="2000"/>
          </a:p>
          <a:p>
            <a:pPr indent="0" lvl="0" marL="0" rtl="0" algn="ctr">
              <a:spcBef>
                <a:spcPts val="0"/>
              </a:spcBef>
              <a:spcAft>
                <a:spcPts val="0"/>
              </a:spcAft>
              <a:buNone/>
            </a:pPr>
            <a:r>
              <a:t/>
            </a:r>
            <a:endParaRPr sz="2000"/>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311" name="Google Shape;311;p51"/>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2400">
              <a:solidFill>
                <a:srgbClr val="CC0000"/>
              </a:solidFill>
            </a:endParaRPr>
          </a:p>
          <a:p>
            <a:pPr indent="0" lvl="0" marL="0" rtl="0" algn="l">
              <a:lnSpc>
                <a:spcPct val="100000"/>
              </a:lnSpc>
              <a:spcBef>
                <a:spcPts val="0"/>
              </a:spcBef>
              <a:spcAft>
                <a:spcPts val="0"/>
              </a:spcAft>
              <a:buNone/>
            </a:pPr>
            <a:r>
              <a:t/>
            </a:r>
            <a:endParaRPr sz="2400">
              <a:solidFill>
                <a:srgbClr val="CC0000"/>
              </a:solidFill>
            </a:endParaRPr>
          </a:p>
          <a:p>
            <a:pPr indent="0" lvl="0" marL="0" rtl="0" algn="l">
              <a:lnSpc>
                <a:spcPct val="100000"/>
              </a:lnSpc>
              <a:spcBef>
                <a:spcPts val="0"/>
              </a:spcBef>
              <a:spcAft>
                <a:spcPts val="0"/>
              </a:spcAft>
              <a:buNone/>
            </a:pPr>
            <a:r>
              <a:t/>
            </a:r>
            <a:endParaRPr sz="2400">
              <a:solidFill>
                <a:srgbClr val="CC0000"/>
              </a:solidFill>
            </a:endParaRPr>
          </a:p>
          <a:p>
            <a:pPr indent="0" lvl="0" marL="0" rtl="0" algn="l">
              <a:lnSpc>
                <a:spcPct val="100000"/>
              </a:lnSpc>
              <a:spcBef>
                <a:spcPts val="0"/>
              </a:spcBef>
              <a:spcAft>
                <a:spcPts val="0"/>
              </a:spcAft>
              <a:buNone/>
            </a:pPr>
            <a:r>
              <a:t/>
            </a:r>
            <a:endParaRPr sz="2400">
              <a:solidFill>
                <a:srgbClr val="CC0000"/>
              </a:solidFill>
            </a:endParaRPr>
          </a:p>
          <a:p>
            <a:pPr indent="0" lvl="0" marL="0" rtl="0" algn="l">
              <a:lnSpc>
                <a:spcPct val="100000"/>
              </a:lnSpc>
              <a:spcBef>
                <a:spcPts val="0"/>
              </a:spcBef>
              <a:spcAft>
                <a:spcPts val="0"/>
              </a:spcAft>
              <a:buNone/>
            </a:pPr>
            <a:r>
              <a:rPr lang="af" sz="2400">
                <a:solidFill>
                  <a:srgbClr val="CC0000"/>
                </a:solidFill>
              </a:rPr>
              <a:t>Homework Expectations</a:t>
            </a:r>
            <a:endParaRPr sz="2400">
              <a:solidFill>
                <a:srgbClr val="CC0000"/>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By using the agenda, students become responsible:  bringing home what is needed and completing it. This helps them become good communicators between home and school. </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Stay organized:  putting work in the correct place to bring home and to return to school.</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Complete any work not finished at school that is due.</a:t>
            </a:r>
            <a:endParaRPr>
              <a:solidFill>
                <a:srgbClr val="F3F3F3"/>
              </a:solidFill>
            </a:endParaRPr>
          </a:p>
          <a:p>
            <a:pPr indent="-342900" lvl="0" marL="457200" rtl="0" algn="l">
              <a:lnSpc>
                <a:spcPct val="100000"/>
              </a:lnSpc>
              <a:spcBef>
                <a:spcPts val="0"/>
              </a:spcBef>
              <a:spcAft>
                <a:spcPts val="0"/>
              </a:spcAft>
              <a:buClr>
                <a:srgbClr val="F3F3F3"/>
              </a:buClr>
              <a:buSzPts val="1800"/>
              <a:buChar char="●"/>
            </a:pPr>
            <a:r>
              <a:rPr lang="af">
                <a:solidFill>
                  <a:srgbClr val="F3F3F3"/>
                </a:solidFill>
              </a:rPr>
              <a:t>study for tests</a:t>
            </a:r>
            <a:endParaRPr>
              <a:solidFill>
                <a:srgbClr val="F3F3F3"/>
              </a:solidFill>
            </a:endParaRPr>
          </a:p>
          <a:p>
            <a:pPr indent="-342900" lvl="0" marL="457200" rtl="0" algn="l">
              <a:lnSpc>
                <a:spcPct val="100000"/>
              </a:lnSpc>
              <a:spcBef>
                <a:spcPts val="0"/>
              </a:spcBef>
              <a:spcAft>
                <a:spcPts val="0"/>
              </a:spcAft>
              <a:buClr>
                <a:srgbClr val="9E9E9E"/>
              </a:buClr>
              <a:buSzPts val="1800"/>
              <a:buChar char="●"/>
            </a:pPr>
            <a:r>
              <a:rPr lang="af">
                <a:solidFill>
                  <a:srgbClr val="F3F3F3"/>
                </a:solidFill>
              </a:rPr>
              <a:t>Read 20 minutes each night for AR</a:t>
            </a:r>
            <a:endParaRPr>
              <a:solidFill>
                <a:srgbClr val="9E9E9E"/>
              </a:solidFill>
            </a:endParaRPr>
          </a:p>
          <a:p>
            <a:pPr indent="0" lvl="0" marL="0" rtl="0" algn="l">
              <a:spcBef>
                <a:spcPts val="0"/>
              </a:spcBef>
              <a:spcAft>
                <a:spcPts val="1600"/>
              </a:spcAft>
              <a:buNone/>
            </a:pPr>
            <a:r>
              <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pic>
        <p:nvPicPr>
          <p:cNvPr descr="FullSizeRender.jpg" id="72" name="Google Shape;72;p16"/>
          <p:cNvPicPr preferRelativeResize="0"/>
          <p:nvPr/>
        </p:nvPicPr>
        <p:blipFill>
          <a:blip r:embed="rId3">
            <a:alphaModFix/>
          </a:blip>
          <a:stretch>
            <a:fillRect/>
          </a:stretch>
        </p:blipFill>
        <p:spPr>
          <a:xfrm>
            <a:off x="223250" y="1089761"/>
            <a:ext cx="3996201" cy="2963975"/>
          </a:xfrm>
          <a:prstGeom prst="rect">
            <a:avLst/>
          </a:prstGeom>
          <a:noFill/>
          <a:ln>
            <a:noFill/>
          </a:ln>
        </p:spPr>
      </p:pic>
      <p:sp>
        <p:nvSpPr>
          <p:cNvPr id="73" name="Google Shape;73;p16"/>
          <p:cNvSpPr txBox="1"/>
          <p:nvPr/>
        </p:nvSpPr>
        <p:spPr>
          <a:xfrm>
            <a:off x="4771600" y="2053775"/>
            <a:ext cx="4202700" cy="777000"/>
          </a:xfrm>
          <a:prstGeom prst="rect">
            <a:avLst/>
          </a:prstGeom>
          <a:noFill/>
          <a:ln cap="flat" cmpd="sng" w="9525">
            <a:solidFill>
              <a:srgbClr val="EFEFEF"/>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af">
                <a:solidFill>
                  <a:srgbClr val="EFEFEF"/>
                </a:solidFill>
              </a:rPr>
              <a:t>*You can find these posters hanging in all classrooms and in the common areas of BES.</a:t>
            </a:r>
            <a:endParaRPr>
              <a:solidFill>
                <a:srgbClr val="EFEFEF"/>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52"/>
          <p:cNvSpPr txBox="1"/>
          <p:nvPr>
            <p:ph type="title"/>
          </p:nvPr>
        </p:nvSpPr>
        <p:spPr>
          <a:xfrm>
            <a:off x="116075" y="1162225"/>
            <a:ext cx="44382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t/>
            </a:r>
            <a:endParaRPr b="1" sz="6000">
              <a:solidFill>
                <a:srgbClr val="CC0000"/>
              </a:solidFill>
            </a:endParaRPr>
          </a:p>
          <a:p>
            <a:pPr indent="0" lvl="0" marL="0" rtl="0" algn="l">
              <a:spcBef>
                <a:spcPts val="0"/>
              </a:spcBef>
              <a:spcAft>
                <a:spcPts val="0"/>
              </a:spcAft>
              <a:buNone/>
            </a:pPr>
            <a:r>
              <a:rPr b="1" lang="af" sz="6000">
                <a:solidFill>
                  <a:srgbClr val="CC0000"/>
                </a:solidFill>
              </a:rPr>
              <a:t>5th Grade</a:t>
            </a:r>
            <a:endParaRPr b="1" sz="6000">
              <a:solidFill>
                <a:srgbClr val="CC0000"/>
              </a:solidFill>
            </a:endParaRPr>
          </a:p>
          <a:p>
            <a:pPr indent="0" lvl="0" marL="0" rtl="0" algn="l">
              <a:spcBef>
                <a:spcPts val="0"/>
              </a:spcBef>
              <a:spcAft>
                <a:spcPts val="0"/>
              </a:spcAft>
              <a:buNone/>
            </a:pPr>
            <a:r>
              <a:t/>
            </a:r>
            <a:endParaRPr b="1" sz="1400">
              <a:solidFill>
                <a:srgbClr val="CC0000"/>
              </a:solidFill>
            </a:endParaRPr>
          </a:p>
          <a:p>
            <a:pPr indent="0" lvl="0" marL="0" rtl="0" algn="l">
              <a:lnSpc>
                <a:spcPct val="138000"/>
              </a:lnSpc>
              <a:spcBef>
                <a:spcPts val="0"/>
              </a:spcBef>
              <a:spcAft>
                <a:spcPts val="0"/>
              </a:spcAft>
              <a:buClr>
                <a:srgbClr val="000000"/>
              </a:buClr>
              <a:buSzPts val="1100"/>
              <a:buNone/>
            </a:pPr>
            <a:r>
              <a:rPr lang="af" sz="1800">
                <a:solidFill>
                  <a:srgbClr val="CC0000"/>
                </a:solidFill>
              </a:rPr>
              <a:t>Guest Speakers/Special projects:</a:t>
            </a:r>
            <a:endParaRPr sz="1800">
              <a:solidFill>
                <a:srgbClr val="CC0000"/>
              </a:solidFill>
            </a:endParaRPr>
          </a:p>
          <a:p>
            <a:pPr indent="-342900" lvl="0" marL="457200" rtl="0" algn="l">
              <a:lnSpc>
                <a:spcPct val="138000"/>
              </a:lnSpc>
              <a:spcBef>
                <a:spcPts val="0"/>
              </a:spcBef>
              <a:spcAft>
                <a:spcPts val="0"/>
              </a:spcAft>
              <a:buClr>
                <a:srgbClr val="FFFFFF"/>
              </a:buClr>
              <a:buSzPts val="1800"/>
              <a:buChar char="●"/>
            </a:pPr>
            <a:r>
              <a:rPr lang="af" sz="1800">
                <a:solidFill>
                  <a:srgbClr val="FFFFFF"/>
                </a:solidFill>
              </a:rPr>
              <a:t>Get Real about Tobacco</a:t>
            </a:r>
            <a:endParaRPr sz="1800">
              <a:solidFill>
                <a:srgbClr val="FFFFFF"/>
              </a:solidFill>
            </a:endParaRPr>
          </a:p>
          <a:p>
            <a:pPr indent="-342900" lvl="0" marL="457200" rtl="0" algn="l">
              <a:lnSpc>
                <a:spcPct val="138000"/>
              </a:lnSpc>
              <a:spcBef>
                <a:spcPts val="0"/>
              </a:spcBef>
              <a:spcAft>
                <a:spcPts val="0"/>
              </a:spcAft>
              <a:buClr>
                <a:srgbClr val="FFFFFF"/>
              </a:buClr>
              <a:buSzPts val="1800"/>
              <a:buChar char="●"/>
            </a:pPr>
            <a:r>
              <a:rPr lang="af" sz="1800">
                <a:solidFill>
                  <a:srgbClr val="FFFFFF"/>
                </a:solidFill>
              </a:rPr>
              <a:t>Pick a Book</a:t>
            </a:r>
            <a:endParaRPr sz="1800">
              <a:solidFill>
                <a:srgbClr val="FFFFFF"/>
              </a:solidFill>
            </a:endParaRPr>
          </a:p>
          <a:p>
            <a:pPr indent="-342900" lvl="0" marL="457200" rtl="0" algn="l">
              <a:lnSpc>
                <a:spcPct val="138000"/>
              </a:lnSpc>
              <a:spcBef>
                <a:spcPts val="0"/>
              </a:spcBef>
              <a:spcAft>
                <a:spcPts val="0"/>
              </a:spcAft>
              <a:buClr>
                <a:srgbClr val="FFFFFF"/>
              </a:buClr>
              <a:buSzPts val="1800"/>
              <a:buChar char="●"/>
            </a:pPr>
            <a:r>
              <a:rPr lang="af" sz="1800">
                <a:solidFill>
                  <a:srgbClr val="FFFFFF"/>
                </a:solidFill>
              </a:rPr>
              <a:t>States Project</a:t>
            </a:r>
            <a:endParaRPr sz="1800">
              <a:solidFill>
                <a:srgbClr val="FFFFFF"/>
              </a:solidFill>
            </a:endParaRPr>
          </a:p>
          <a:p>
            <a:pPr indent="0" lvl="0" marL="0" rtl="0" algn="l">
              <a:lnSpc>
                <a:spcPct val="115000"/>
              </a:lnSpc>
              <a:spcBef>
                <a:spcPts val="0"/>
              </a:spcBef>
              <a:spcAft>
                <a:spcPts val="0"/>
              </a:spcAft>
              <a:buNone/>
            </a:pPr>
            <a:r>
              <a:t/>
            </a:r>
            <a:endParaRPr>
              <a:solidFill>
                <a:srgbClr val="CC0000"/>
              </a:solidFill>
            </a:endParaRPr>
          </a:p>
          <a:p>
            <a:pPr indent="0" lvl="0" marL="0" rtl="0" algn="ctr">
              <a:spcBef>
                <a:spcPts val="0"/>
              </a:spcBef>
              <a:spcAft>
                <a:spcPts val="0"/>
              </a:spcAft>
              <a:buNone/>
            </a:pPr>
            <a:r>
              <a:t/>
            </a:r>
            <a:endParaRPr sz="2000">
              <a:solidFill>
                <a:srgbClr val="F3F3F3"/>
              </a:solidFill>
            </a:endParaRPr>
          </a:p>
          <a:p>
            <a:pPr indent="0" lvl="0" marL="0" rtl="0" algn="l">
              <a:spcBef>
                <a:spcPts val="0"/>
              </a:spcBef>
              <a:spcAft>
                <a:spcPts val="0"/>
              </a:spcAft>
              <a:buNone/>
            </a:pPr>
            <a:r>
              <a:t/>
            </a:r>
            <a:endParaRPr sz="2000"/>
          </a:p>
          <a:p>
            <a:pPr indent="0" lvl="0" marL="0" rtl="0" algn="ctr">
              <a:spcBef>
                <a:spcPts val="0"/>
              </a:spcBef>
              <a:spcAft>
                <a:spcPts val="0"/>
              </a:spcAft>
              <a:buNone/>
            </a:pPr>
            <a:r>
              <a:t/>
            </a:r>
            <a:endParaRPr sz="2500"/>
          </a:p>
          <a:p>
            <a:pPr indent="0" lvl="0" marL="0" rtl="0" algn="l">
              <a:spcBef>
                <a:spcPts val="0"/>
              </a:spcBef>
              <a:spcAft>
                <a:spcPts val="0"/>
              </a:spcAft>
              <a:buNone/>
            </a:pPr>
            <a:r>
              <a:t/>
            </a:r>
            <a:endParaRPr/>
          </a:p>
        </p:txBody>
      </p:sp>
      <p:sp>
        <p:nvSpPr>
          <p:cNvPr id="317" name="Google Shape;317;p52"/>
          <p:cNvSpPr txBox="1"/>
          <p:nvPr>
            <p:ph idx="2" type="body"/>
          </p:nvPr>
        </p:nvSpPr>
        <p:spPr>
          <a:xfrm>
            <a:off x="4927875" y="142350"/>
            <a:ext cx="3837000" cy="36951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8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00000"/>
              </a:lnSpc>
              <a:spcBef>
                <a:spcPts val="0"/>
              </a:spcBef>
              <a:spcAft>
                <a:spcPts val="0"/>
              </a:spcAft>
              <a:buNone/>
            </a:pPr>
            <a:r>
              <a:t/>
            </a:r>
            <a:endParaRPr sz="3200">
              <a:solidFill>
                <a:srgbClr val="CC0000"/>
              </a:solidFill>
            </a:endParaRPr>
          </a:p>
          <a:p>
            <a:pPr indent="0" lvl="0" marL="0" rtl="0" algn="l">
              <a:lnSpc>
                <a:spcPct val="138000"/>
              </a:lnSpc>
              <a:spcBef>
                <a:spcPts val="0"/>
              </a:spcBef>
              <a:spcAft>
                <a:spcPts val="0"/>
              </a:spcAft>
              <a:buNone/>
            </a:pPr>
            <a:r>
              <a:rPr b="1" lang="af">
                <a:solidFill>
                  <a:srgbClr val="F3F3F3"/>
                </a:solidFill>
                <a:latin typeface="Alegreya"/>
                <a:ea typeface="Alegreya"/>
                <a:cs typeface="Alegreya"/>
                <a:sym typeface="Alegreya"/>
              </a:rPr>
              <a:t> </a:t>
            </a:r>
            <a:r>
              <a:rPr lang="af" sz="4200">
                <a:solidFill>
                  <a:srgbClr val="CC0000"/>
                </a:solidFill>
              </a:rPr>
              <a:t>Field Trips:</a:t>
            </a:r>
            <a:endParaRPr sz="4200">
              <a:solidFill>
                <a:srgbClr val="CC0000"/>
              </a:solidFill>
            </a:endParaRPr>
          </a:p>
          <a:p>
            <a:pPr indent="0" lvl="0" marL="0" rtl="0" algn="l">
              <a:lnSpc>
                <a:spcPct val="138000"/>
              </a:lnSpc>
              <a:spcBef>
                <a:spcPts val="0"/>
              </a:spcBef>
              <a:spcAft>
                <a:spcPts val="0"/>
              </a:spcAft>
              <a:buNone/>
            </a:pPr>
            <a:r>
              <a:rPr b="1" lang="af" sz="1000">
                <a:solidFill>
                  <a:srgbClr val="CC0000"/>
                </a:solidFill>
              </a:rPr>
              <a:t>*Field Trips could change</a:t>
            </a:r>
            <a:endParaRPr b="1" sz="1000">
              <a:solidFill>
                <a:srgbClr val="CC0000"/>
              </a:solidFill>
            </a:endParaRPr>
          </a:p>
          <a:p>
            <a:pPr indent="0" lvl="0" marL="0" rtl="0" algn="l">
              <a:lnSpc>
                <a:spcPct val="138000"/>
              </a:lnSpc>
              <a:spcBef>
                <a:spcPts val="0"/>
              </a:spcBef>
              <a:spcAft>
                <a:spcPts val="0"/>
              </a:spcAft>
              <a:buNone/>
            </a:pPr>
            <a:r>
              <a:t/>
            </a:r>
            <a:endParaRPr b="1" sz="1000">
              <a:solidFill>
                <a:srgbClr val="CC0000"/>
              </a:solidFill>
            </a:endParaRPr>
          </a:p>
          <a:p>
            <a:pPr indent="-355600" lvl="0" marL="457200" rtl="0" algn="l">
              <a:lnSpc>
                <a:spcPct val="138000"/>
              </a:lnSpc>
              <a:spcBef>
                <a:spcPts val="0"/>
              </a:spcBef>
              <a:spcAft>
                <a:spcPts val="0"/>
              </a:spcAft>
              <a:buSzPts val="2000"/>
              <a:buChar char="●"/>
            </a:pPr>
            <a:r>
              <a:rPr lang="af" sz="2000"/>
              <a:t>Cincinnati Cyclones Day of Science</a:t>
            </a:r>
            <a:endParaRPr sz="2000"/>
          </a:p>
          <a:p>
            <a:pPr indent="-355600" lvl="0" marL="457200" rtl="0" algn="l">
              <a:lnSpc>
                <a:spcPct val="138000"/>
              </a:lnSpc>
              <a:spcBef>
                <a:spcPts val="0"/>
              </a:spcBef>
              <a:spcAft>
                <a:spcPts val="0"/>
              </a:spcAft>
              <a:buSzPts val="2000"/>
              <a:buChar char="●"/>
            </a:pPr>
            <a:r>
              <a:rPr lang="af" sz="2000"/>
              <a:t>S-D Middle School visit</a:t>
            </a:r>
            <a:endParaRPr sz="2000"/>
          </a:p>
          <a:p>
            <a:pPr indent="-355600" lvl="0" marL="457200" rtl="0" algn="l">
              <a:lnSpc>
                <a:spcPct val="138000"/>
              </a:lnSpc>
              <a:spcBef>
                <a:spcPts val="0"/>
              </a:spcBef>
              <a:spcAft>
                <a:spcPts val="0"/>
              </a:spcAft>
              <a:buSzPts val="2000"/>
              <a:buChar char="●"/>
            </a:pPr>
            <a:r>
              <a:rPr lang="af" sz="2000"/>
              <a:t>ECHS Drama Production</a:t>
            </a:r>
            <a:endParaRPr sz="2000"/>
          </a:p>
          <a:p>
            <a:pPr indent="0" lvl="0" marL="0" rtl="0" algn="l">
              <a:spcBef>
                <a:spcPts val="0"/>
              </a:spcBef>
              <a:spcAft>
                <a:spcPts val="0"/>
              </a:spcAft>
              <a:buNone/>
            </a:pPr>
            <a:r>
              <a:t/>
            </a:r>
            <a:endParaRPr b="1" sz="1200">
              <a:solidFill>
                <a:srgbClr val="F3F3F3"/>
              </a:solidFill>
              <a:latin typeface="Alegreya"/>
              <a:ea typeface="Alegreya"/>
              <a:cs typeface="Alegreya"/>
              <a:sym typeface="Alegreya"/>
            </a:endParaRPr>
          </a:p>
          <a:p>
            <a:pPr indent="0" lvl="0" marL="0" rtl="0" algn="l">
              <a:spcBef>
                <a:spcPts val="1600"/>
              </a:spcBef>
              <a:spcAft>
                <a:spcPts val="1600"/>
              </a:spcAft>
              <a:buNone/>
            </a:pPr>
            <a:r>
              <a:t/>
            </a:r>
            <a:endParaRPr sz="10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1" name="Shape 321"/>
        <p:cNvGrpSpPr/>
        <p:nvPr/>
      </p:nvGrpSpPr>
      <p:grpSpPr>
        <a:xfrm>
          <a:off x="0" y="0"/>
          <a:ext cx="0" cy="0"/>
          <a:chOff x="0" y="0"/>
          <a:chExt cx="0" cy="0"/>
        </a:xfrm>
      </p:grpSpPr>
      <p:sp>
        <p:nvSpPr>
          <p:cNvPr id="322" name="Google Shape;322;p53"/>
          <p:cNvSpPr txBox="1"/>
          <p:nvPr>
            <p:ph type="title"/>
          </p:nvPr>
        </p:nvSpPr>
        <p:spPr>
          <a:xfrm>
            <a:off x="265500" y="116950"/>
            <a:ext cx="4045200" cy="1482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af"/>
              <a:t>Report Cards</a:t>
            </a:r>
            <a:endParaRPr/>
          </a:p>
        </p:txBody>
      </p:sp>
      <p:sp>
        <p:nvSpPr>
          <p:cNvPr id="323" name="Google Shape;323;p53"/>
          <p:cNvSpPr txBox="1"/>
          <p:nvPr>
            <p:ph idx="1" type="subTitle"/>
          </p:nvPr>
        </p:nvSpPr>
        <p:spPr>
          <a:xfrm>
            <a:off x="265500" y="1651125"/>
            <a:ext cx="4045200" cy="123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Report cards vary from grade to grade. Some areas such as specials, citizenship, and handwriting receive O,S,or N grades.</a:t>
            </a:r>
            <a:endParaRPr/>
          </a:p>
          <a:p>
            <a:pPr indent="0" lvl="0" marL="0" rtl="0" algn="ctr">
              <a:spcBef>
                <a:spcPts val="0"/>
              </a:spcBef>
              <a:spcAft>
                <a:spcPts val="0"/>
              </a:spcAft>
              <a:buNone/>
            </a:pPr>
            <a:r>
              <a:t/>
            </a:r>
            <a:endParaRPr/>
          </a:p>
          <a:p>
            <a:pPr indent="0" lvl="0" marL="0" rtl="0" algn="ctr">
              <a:spcBef>
                <a:spcPts val="0"/>
              </a:spcBef>
              <a:spcAft>
                <a:spcPts val="0"/>
              </a:spcAft>
              <a:buNone/>
            </a:pPr>
            <a:r>
              <a:rPr lang="af"/>
              <a:t>O-outstanding</a:t>
            </a:r>
            <a:endParaRPr/>
          </a:p>
          <a:p>
            <a:pPr indent="0" lvl="0" marL="0" rtl="0" algn="ctr">
              <a:spcBef>
                <a:spcPts val="0"/>
              </a:spcBef>
              <a:spcAft>
                <a:spcPts val="0"/>
              </a:spcAft>
              <a:buNone/>
            </a:pPr>
            <a:r>
              <a:rPr lang="af"/>
              <a:t>S-satisfactory</a:t>
            </a:r>
            <a:endParaRPr/>
          </a:p>
          <a:p>
            <a:pPr indent="0" lvl="0" marL="0" rtl="0" algn="ctr">
              <a:spcBef>
                <a:spcPts val="0"/>
              </a:spcBef>
              <a:spcAft>
                <a:spcPts val="0"/>
              </a:spcAft>
              <a:buNone/>
            </a:pPr>
            <a:r>
              <a:rPr lang="af"/>
              <a:t>N-needs improvement</a:t>
            </a:r>
            <a:endParaRPr/>
          </a:p>
        </p:txBody>
      </p:sp>
      <p:sp>
        <p:nvSpPr>
          <p:cNvPr id="324" name="Google Shape;324;p53"/>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af"/>
              <a:t>K-standards-based report cards (1,2,3)</a:t>
            </a:r>
            <a:endParaRPr/>
          </a:p>
          <a:p>
            <a:pPr indent="0" lvl="0" marL="0" rtl="0" algn="l">
              <a:spcBef>
                <a:spcPts val="1600"/>
              </a:spcBef>
              <a:spcAft>
                <a:spcPts val="0"/>
              </a:spcAft>
              <a:buNone/>
            </a:pPr>
            <a:r>
              <a:rPr lang="af"/>
              <a:t>1st-standards-based report cards</a:t>
            </a:r>
            <a:endParaRPr/>
          </a:p>
          <a:p>
            <a:pPr indent="0" lvl="0" marL="0" rtl="0" algn="l">
              <a:spcBef>
                <a:spcPts val="1600"/>
              </a:spcBef>
              <a:spcAft>
                <a:spcPts val="0"/>
              </a:spcAft>
              <a:buNone/>
            </a:pPr>
            <a:r>
              <a:rPr lang="af"/>
              <a:t>2nd-letter grades (A, B, C, D, F)</a:t>
            </a:r>
            <a:endParaRPr/>
          </a:p>
          <a:p>
            <a:pPr indent="0" lvl="0" marL="0" rtl="0" algn="l">
              <a:spcBef>
                <a:spcPts val="1600"/>
              </a:spcBef>
              <a:spcAft>
                <a:spcPts val="0"/>
              </a:spcAft>
              <a:buNone/>
            </a:pPr>
            <a:r>
              <a:rPr lang="af"/>
              <a:t>3rd-letter grades</a:t>
            </a:r>
            <a:endParaRPr/>
          </a:p>
          <a:p>
            <a:pPr indent="0" lvl="0" marL="0" rtl="0" algn="l">
              <a:spcBef>
                <a:spcPts val="1600"/>
              </a:spcBef>
              <a:spcAft>
                <a:spcPts val="0"/>
              </a:spcAft>
              <a:buNone/>
            </a:pPr>
            <a:r>
              <a:rPr lang="af"/>
              <a:t>4th-letter grades</a:t>
            </a:r>
            <a:endParaRPr/>
          </a:p>
          <a:p>
            <a:pPr indent="0" lvl="0" marL="0" rtl="0" algn="l">
              <a:spcBef>
                <a:spcPts val="1600"/>
              </a:spcBef>
              <a:spcAft>
                <a:spcPts val="1600"/>
              </a:spcAft>
              <a:buNone/>
            </a:pPr>
            <a:r>
              <a:rPr lang="af"/>
              <a:t>5th-letter grades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328" name="Shape 328"/>
        <p:cNvGrpSpPr/>
        <p:nvPr/>
      </p:nvGrpSpPr>
      <p:grpSpPr>
        <a:xfrm>
          <a:off x="0" y="0"/>
          <a:ext cx="0" cy="0"/>
          <a:chOff x="0" y="0"/>
          <a:chExt cx="0" cy="0"/>
        </a:xfrm>
      </p:grpSpPr>
      <p:sp>
        <p:nvSpPr>
          <p:cNvPr id="329" name="Google Shape;329;p54"/>
          <p:cNvSpPr txBox="1"/>
          <p:nvPr>
            <p:ph type="title"/>
          </p:nvPr>
        </p:nvSpPr>
        <p:spPr>
          <a:xfrm>
            <a:off x="490250" y="366125"/>
            <a:ext cx="6367800" cy="4174800"/>
          </a:xfrm>
          <a:prstGeom prst="rect">
            <a:avLst/>
          </a:prstGeom>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b="1" sz="3200">
              <a:solidFill>
                <a:srgbClr val="CC0000"/>
              </a:solidFill>
            </a:endParaRPr>
          </a:p>
          <a:p>
            <a:pPr indent="0" lvl="0" marL="0" rtl="0" algn="l">
              <a:spcBef>
                <a:spcPts val="0"/>
              </a:spcBef>
              <a:spcAft>
                <a:spcPts val="0"/>
              </a:spcAft>
              <a:buNone/>
            </a:pPr>
            <a:r>
              <a:rPr b="1" lang="af" sz="2200">
                <a:solidFill>
                  <a:srgbClr val="CC0000"/>
                </a:solidFill>
              </a:rPr>
              <a:t>Multi-Tiered Systems of Support (MTSS)</a:t>
            </a:r>
            <a:endParaRPr b="1" sz="2200">
              <a:solidFill>
                <a:srgbClr val="CC0000"/>
              </a:solidFill>
            </a:endParaRPr>
          </a:p>
          <a:p>
            <a:pPr indent="0" lvl="0" marL="0" rtl="0" algn="l">
              <a:spcBef>
                <a:spcPts val="0"/>
              </a:spcBef>
              <a:spcAft>
                <a:spcPts val="0"/>
              </a:spcAft>
              <a:buNone/>
            </a:pPr>
            <a:r>
              <a:t/>
            </a:r>
            <a:endParaRPr b="1" sz="1500">
              <a:solidFill>
                <a:srgbClr val="CC0000"/>
              </a:solidFill>
            </a:endParaRPr>
          </a:p>
          <a:p>
            <a:pPr indent="0" lvl="0" marL="0" rtl="0" algn="l">
              <a:spcBef>
                <a:spcPts val="0"/>
              </a:spcBef>
              <a:spcAft>
                <a:spcPts val="0"/>
              </a:spcAft>
              <a:buNone/>
            </a:pPr>
            <a:r>
              <a:rPr lang="af" sz="1500">
                <a:solidFill>
                  <a:srgbClr val="000000"/>
                </a:solidFill>
              </a:rPr>
              <a:t>Each grade level has at least 30 minutes built into their daily schedule to meet the individual needs of students. If a student has mastered the standards currently being taught for reading or math, that student may receive enriched or advanced lessons from a grade level teacher during MTSS. If a student is on grade level with current concepts being taught in the classroom, they will receive extra practice and reinforcement of skills and learn study skills during MTSS. If a student is struggling with a concept, reinforcement of that reading or math skill will occur during MTSS. </a:t>
            </a:r>
            <a:r>
              <a:rPr lang="af" sz="2200">
                <a:solidFill>
                  <a:srgbClr val="000000"/>
                </a:solidFill>
              </a:rPr>
              <a:t> </a:t>
            </a:r>
            <a:endParaRPr sz="2200">
              <a:solidFill>
                <a:srgbClr val="000000"/>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Google Shape;334;p55"/>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b="1" lang="af">
                <a:solidFill>
                  <a:srgbClr val="CC0000"/>
                </a:solidFill>
              </a:rPr>
              <a:t>Special Education</a:t>
            </a:r>
            <a:endParaRPr b="1">
              <a:solidFill>
                <a:srgbClr val="CC0000"/>
              </a:solidFill>
            </a:endParaRPr>
          </a:p>
          <a:p>
            <a:pPr indent="0" lvl="0" marL="0" rtl="0" algn="l">
              <a:spcBef>
                <a:spcPts val="0"/>
              </a:spcBef>
              <a:spcAft>
                <a:spcPts val="0"/>
              </a:spcAft>
              <a:buNone/>
            </a:pPr>
            <a:r>
              <a:t/>
            </a:r>
            <a:endParaRPr sz="1200"/>
          </a:p>
          <a:p>
            <a:pPr indent="0" lvl="0" marL="0" rtl="0" algn="l">
              <a:spcBef>
                <a:spcPts val="0"/>
              </a:spcBef>
              <a:spcAft>
                <a:spcPts val="0"/>
              </a:spcAft>
              <a:buNone/>
            </a:pPr>
            <a:r>
              <a:rPr lang="af" sz="1800"/>
              <a:t>Our school district is part of a special education cooperative, ROD, shared by several school districts in Ripley, Ohio, and Dearborn Counties. ROD does special education evaluations, and supports our school with services such as occupational/physical therapy, and vision and hearing assistance for students who qualify.</a:t>
            </a:r>
            <a:endParaRPr sz="1800"/>
          </a:p>
          <a:p>
            <a:pPr indent="0" lvl="0" marL="0" rtl="0" algn="l">
              <a:spcBef>
                <a:spcPts val="0"/>
              </a:spcBef>
              <a:spcAft>
                <a:spcPts val="0"/>
              </a:spcAft>
              <a:buNone/>
            </a:pPr>
            <a:r>
              <a:t/>
            </a:r>
            <a:endParaRPr sz="2000"/>
          </a:p>
          <a:p>
            <a:pPr indent="0" lvl="0" marL="0" rtl="0" algn="l">
              <a:spcBef>
                <a:spcPts val="0"/>
              </a:spcBef>
              <a:spcAft>
                <a:spcPts val="0"/>
              </a:spcAft>
              <a:buNone/>
            </a:pPr>
            <a:r>
              <a:rPr b="1" lang="af" sz="2000">
                <a:solidFill>
                  <a:srgbClr val="CC0000"/>
                </a:solidFill>
              </a:rPr>
              <a:t>BES</a:t>
            </a:r>
            <a:r>
              <a:rPr b="1" lang="af" sz="2000">
                <a:solidFill>
                  <a:srgbClr val="CC0000"/>
                </a:solidFill>
              </a:rPr>
              <a:t> Special Education Teachers:</a:t>
            </a:r>
            <a:endParaRPr b="1" sz="2000">
              <a:solidFill>
                <a:srgbClr val="CC0000"/>
              </a:solidFill>
            </a:endParaRPr>
          </a:p>
          <a:p>
            <a:pPr indent="0" lvl="0" marL="0" rtl="0" algn="l">
              <a:spcBef>
                <a:spcPts val="0"/>
              </a:spcBef>
              <a:spcAft>
                <a:spcPts val="0"/>
              </a:spcAft>
              <a:buNone/>
            </a:pPr>
            <a:r>
              <a:rPr b="1" lang="af" sz="1200">
                <a:solidFill>
                  <a:srgbClr val="F3F3F3"/>
                </a:solidFill>
              </a:rPr>
              <a:t>Melissa Lowe, Katelyn Looney, Nicole Schoenberger, Tiffany Terry, Michelle Paquette</a:t>
            </a:r>
            <a:endParaRPr sz="1200"/>
          </a:p>
          <a:p>
            <a:pPr indent="0" lvl="0" marL="0" rtl="0" algn="l">
              <a:spcBef>
                <a:spcPts val="0"/>
              </a:spcBef>
              <a:spcAft>
                <a:spcPts val="0"/>
              </a:spcAft>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sp>
        <p:nvSpPr>
          <p:cNvPr id="339" name="Google Shape;339;p56"/>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af">
                <a:solidFill>
                  <a:srgbClr val="CC0000"/>
                </a:solidFill>
              </a:rPr>
              <a:t>Available Services</a:t>
            </a:r>
            <a:endParaRPr>
              <a:solidFill>
                <a:srgbClr val="CC0000"/>
              </a:solidFill>
            </a:endParaRPr>
          </a:p>
          <a:p>
            <a:pPr indent="0" lvl="0" marL="0" rtl="0" algn="l">
              <a:spcBef>
                <a:spcPts val="0"/>
              </a:spcBef>
              <a:spcAft>
                <a:spcPts val="0"/>
              </a:spcAft>
              <a:buNone/>
            </a:pPr>
            <a:r>
              <a:rPr lang="af" sz="1500"/>
              <a:t>* </a:t>
            </a:r>
            <a:r>
              <a:rPr lang="af" sz="1500"/>
              <a:t>For students who qualify based on state eligibility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rPr b="1" lang="af" sz="2000">
                <a:solidFill>
                  <a:srgbClr val="1155CC"/>
                </a:solidFill>
              </a:rPr>
              <a:t>Speech Therapy</a:t>
            </a:r>
            <a:r>
              <a:rPr b="1" lang="af" sz="2000"/>
              <a:t>-Michelle Paquette</a:t>
            </a:r>
            <a:endParaRPr sz="2000"/>
          </a:p>
          <a:p>
            <a:pPr indent="0" lvl="0" marL="0" rtl="0" algn="l">
              <a:spcBef>
                <a:spcPts val="0"/>
              </a:spcBef>
              <a:spcAft>
                <a:spcPts val="0"/>
              </a:spcAft>
              <a:buNone/>
            </a:pPr>
            <a:r>
              <a:rPr lang="af" sz="2000"/>
              <a:t>(articulation,voice, fluency and language remediation)</a:t>
            </a:r>
            <a:endParaRPr sz="2000"/>
          </a:p>
          <a:p>
            <a:pPr indent="0" lvl="0" marL="0" rtl="0" algn="l">
              <a:spcBef>
                <a:spcPts val="0"/>
              </a:spcBef>
              <a:spcAft>
                <a:spcPts val="0"/>
              </a:spcAft>
              <a:buNone/>
            </a:pPr>
            <a:r>
              <a:t/>
            </a:r>
            <a:endParaRPr sz="2000"/>
          </a:p>
          <a:p>
            <a:pPr indent="0" lvl="0" marL="0" rtl="0" algn="l">
              <a:spcBef>
                <a:spcPts val="0"/>
              </a:spcBef>
              <a:spcAft>
                <a:spcPts val="0"/>
              </a:spcAft>
              <a:buNone/>
            </a:pPr>
            <a:r>
              <a:rPr b="1" lang="af" sz="2000">
                <a:solidFill>
                  <a:srgbClr val="1155CC"/>
                </a:solidFill>
              </a:rPr>
              <a:t>Occupational Therapy</a:t>
            </a:r>
            <a:endParaRPr b="1" sz="2000">
              <a:solidFill>
                <a:srgbClr val="1155CC"/>
              </a:solidFill>
            </a:endParaRPr>
          </a:p>
          <a:p>
            <a:pPr indent="0" lvl="0" marL="0" rtl="0" algn="l">
              <a:spcBef>
                <a:spcPts val="0"/>
              </a:spcBef>
              <a:spcAft>
                <a:spcPts val="0"/>
              </a:spcAft>
              <a:buNone/>
            </a:pPr>
            <a:r>
              <a:t/>
            </a:r>
            <a:endParaRPr b="1" sz="2000">
              <a:solidFill>
                <a:srgbClr val="1155CC"/>
              </a:solidFill>
            </a:endParaRPr>
          </a:p>
          <a:p>
            <a:pPr indent="0" lvl="0" marL="0" rtl="0" algn="l">
              <a:spcBef>
                <a:spcPts val="0"/>
              </a:spcBef>
              <a:spcAft>
                <a:spcPts val="0"/>
              </a:spcAft>
              <a:buNone/>
            </a:pPr>
            <a:r>
              <a:rPr b="1" lang="af" sz="2000">
                <a:solidFill>
                  <a:srgbClr val="1155CC"/>
                </a:solidFill>
              </a:rPr>
              <a:t>Physical Therapy</a:t>
            </a:r>
            <a:endParaRPr b="1" sz="2000">
              <a:solidFill>
                <a:srgbClr val="1155CC"/>
              </a:solidFill>
            </a:endParaRPr>
          </a:p>
          <a:p>
            <a:pPr indent="0" lvl="0" marL="0" rtl="0" algn="l">
              <a:spcBef>
                <a:spcPts val="0"/>
              </a:spcBef>
              <a:spcAft>
                <a:spcPts val="0"/>
              </a:spcAft>
              <a:buNone/>
            </a:pPr>
            <a:r>
              <a:t/>
            </a:r>
            <a:endParaRPr b="1" sz="2000">
              <a:solidFill>
                <a:srgbClr val="1155CC"/>
              </a:solidFill>
            </a:endParaRPr>
          </a:p>
          <a:p>
            <a:pPr indent="0" lvl="0" marL="0" rtl="0" algn="l">
              <a:spcBef>
                <a:spcPts val="0"/>
              </a:spcBef>
              <a:spcAft>
                <a:spcPts val="0"/>
              </a:spcAft>
              <a:buNone/>
            </a:pPr>
            <a:r>
              <a:rPr b="1" lang="af" sz="2000">
                <a:solidFill>
                  <a:srgbClr val="1155CC"/>
                </a:solidFill>
              </a:rPr>
              <a:t>School-based Counseling</a:t>
            </a:r>
            <a:endParaRPr b="1" sz="2000">
              <a:solidFill>
                <a:srgbClr val="1155CC"/>
              </a:solidFill>
            </a:endParaRPr>
          </a:p>
          <a:p>
            <a:pPr indent="0" lvl="0" marL="0" rtl="0" algn="l">
              <a:spcBef>
                <a:spcPts val="0"/>
              </a:spcBef>
              <a:spcAft>
                <a:spcPts val="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Google Shape;344;p57"/>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b="1">
              <a:solidFill>
                <a:srgbClr val="CC0000"/>
              </a:solidFill>
            </a:endParaRPr>
          </a:p>
          <a:p>
            <a:pPr indent="0" lvl="0" marL="0" rtl="0" algn="l">
              <a:spcBef>
                <a:spcPts val="0"/>
              </a:spcBef>
              <a:spcAft>
                <a:spcPts val="0"/>
              </a:spcAft>
              <a:buNone/>
            </a:pPr>
            <a:r>
              <a:rPr b="1" lang="af">
                <a:solidFill>
                  <a:srgbClr val="CC0000"/>
                </a:solidFill>
              </a:rPr>
              <a:t>High Ability</a:t>
            </a:r>
            <a:endParaRPr b="1">
              <a:solidFill>
                <a:srgbClr val="CC0000"/>
              </a:solidFill>
            </a:endParaRPr>
          </a:p>
          <a:p>
            <a:pPr indent="0" lvl="0" marL="0" rtl="0" algn="l">
              <a:spcBef>
                <a:spcPts val="0"/>
              </a:spcBef>
              <a:spcAft>
                <a:spcPts val="0"/>
              </a:spcAft>
              <a:buNone/>
            </a:pPr>
            <a:r>
              <a:t/>
            </a:r>
            <a:endParaRPr b="1" sz="1000">
              <a:solidFill>
                <a:srgbClr val="CC0000"/>
              </a:solidFill>
            </a:endParaRPr>
          </a:p>
          <a:p>
            <a:pPr indent="0" lvl="0" marL="0" rtl="0" algn="l">
              <a:spcBef>
                <a:spcPts val="0"/>
              </a:spcBef>
              <a:spcAft>
                <a:spcPts val="0"/>
              </a:spcAft>
              <a:buNone/>
            </a:pPr>
            <a:r>
              <a:rPr lang="af" sz="2000">
                <a:solidFill>
                  <a:srgbClr val="F3F3F3"/>
                </a:solidFill>
              </a:rPr>
              <a:t>Sunman-Dearborn Community School Corporation has adopted the School Cluster Group Model (SCGM) to service identified high ability students in the general education classroom. SCGM benefits all students making it easier for teachers to differentiate instruction. All students are given multiple assessments each school year to determine eligibility for high ability services. If you would like more information about high ability, see the handbook on the district website under the info. tab or contact Barb Katenkamp the district High Ability Student Services Coordinator.</a:t>
            </a:r>
            <a:endParaRPr sz="2000">
              <a:solidFill>
                <a:srgbClr val="F3F3F3"/>
              </a:solidFill>
            </a:endParaRPr>
          </a:p>
          <a:p>
            <a:pPr indent="0" lvl="0" marL="0" rtl="0" algn="l">
              <a:spcBef>
                <a:spcPts val="0"/>
              </a:spcBef>
              <a:spcAft>
                <a:spcPts val="0"/>
              </a:spcAft>
              <a:buNone/>
            </a:pPr>
            <a:r>
              <a:t/>
            </a:r>
            <a:endParaRPr sz="2000">
              <a:solidFill>
                <a:srgbClr val="F3F3F3"/>
              </a:solidFill>
            </a:endParaRPr>
          </a:p>
          <a:p>
            <a:pPr indent="0" lvl="0" marL="0" rtl="0" algn="l">
              <a:spcBef>
                <a:spcPts val="0"/>
              </a:spcBef>
              <a:spcAft>
                <a:spcPts val="0"/>
              </a:spcAft>
              <a:buNone/>
            </a:pPr>
            <a:r>
              <a:rPr lang="af" sz="2000" u="sng">
                <a:solidFill>
                  <a:schemeClr val="hlink"/>
                </a:solidFill>
                <a:hlinkClick r:id="rId3"/>
              </a:rPr>
              <a:t>www.sunmandearborn.k12.in.us</a:t>
            </a:r>
            <a:r>
              <a:rPr lang="af" sz="2000">
                <a:solidFill>
                  <a:srgbClr val="F3F3F3"/>
                </a:solidFill>
              </a:rPr>
              <a:t> </a:t>
            </a:r>
            <a:endParaRPr sz="2000">
              <a:solidFill>
                <a:srgbClr val="F3F3F3"/>
              </a:solidFill>
            </a:endParaRPr>
          </a:p>
          <a:p>
            <a:pPr indent="0" lvl="0" marL="0" rtl="0" algn="l">
              <a:spcBef>
                <a:spcPts val="0"/>
              </a:spcBef>
              <a:spcAft>
                <a:spcPts val="0"/>
              </a:spcAft>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Google Shape;349;p5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School Counseling</a:t>
            </a:r>
            <a:endParaRPr sz="2500">
              <a:solidFill>
                <a:srgbClr val="F3F3F3"/>
              </a:solidFill>
            </a:endParaRPr>
          </a:p>
          <a:p>
            <a:pPr indent="0" lvl="0" marL="0" rtl="0" algn="l">
              <a:spcBef>
                <a:spcPts val="0"/>
              </a:spcBef>
              <a:spcAft>
                <a:spcPts val="0"/>
              </a:spcAft>
              <a:buNone/>
            </a:pPr>
            <a:r>
              <a:rPr lang="af" sz="2500" u="sng">
                <a:solidFill>
                  <a:srgbClr val="F3F3F3"/>
                </a:solidFill>
              </a:rPr>
              <a:t>A</a:t>
            </a:r>
            <a:r>
              <a:rPr lang="af" sz="2500" u="sng">
                <a:solidFill>
                  <a:srgbClr val="F3F3F3"/>
                </a:solidFill>
              </a:rPr>
              <a:t>bby Ruwe</a:t>
            </a:r>
            <a:r>
              <a:rPr lang="af" sz="2500">
                <a:solidFill>
                  <a:srgbClr val="F3F3F3"/>
                </a:solidFill>
              </a:rPr>
              <a:t> is the counselor at BES. Some of their roles include facilitating MTSS and special education referral process, providing support to families who are seeking resources or assistance, and providing individual, group, and classroom counseling to students to help them succeed in school.</a:t>
            </a:r>
            <a:endParaRPr sz="2500">
              <a:solidFill>
                <a:srgbClr val="F3F3F3"/>
              </a:solidFill>
            </a:endParaRPr>
          </a:p>
          <a:p>
            <a:pPr indent="0" lvl="0" marL="0" rtl="0" algn="l">
              <a:spcBef>
                <a:spcPts val="0"/>
              </a:spcBef>
              <a:spcAft>
                <a:spcPts val="0"/>
              </a:spcAft>
              <a:buNone/>
            </a:pPr>
            <a:r>
              <a:t/>
            </a:r>
            <a:endParaRPr sz="2500">
              <a:solidFill>
                <a:srgbClr val="F3F3F3"/>
              </a:solidFill>
            </a:endParaRPr>
          </a:p>
          <a:p>
            <a:pPr indent="0" lvl="0" marL="0" rtl="0" algn="l">
              <a:spcBef>
                <a:spcPts val="0"/>
              </a:spcBef>
              <a:spcAft>
                <a:spcPts val="0"/>
              </a:spcAft>
              <a:buNone/>
            </a:pPr>
            <a:r>
              <a:t/>
            </a:r>
            <a:endParaRPr sz="2500">
              <a:solidFill>
                <a:srgbClr val="F3F3F3"/>
              </a:solidFill>
            </a:endParaRPr>
          </a:p>
          <a:p>
            <a:pPr indent="0" lvl="0" marL="0" rtl="0" algn="l">
              <a:spcBef>
                <a:spcPts val="0"/>
              </a:spcBef>
              <a:spcAft>
                <a:spcPts val="0"/>
              </a:spcAft>
              <a:buNone/>
            </a:pPr>
            <a:r>
              <a:t/>
            </a:r>
            <a:endParaRPr sz="2500">
              <a:solidFill>
                <a:srgbClr val="F3F3F3"/>
              </a:solidFill>
            </a:endParaRPr>
          </a:p>
          <a:p>
            <a:pPr indent="0" lvl="0" marL="0" rtl="0" algn="l">
              <a:spcBef>
                <a:spcPts val="0"/>
              </a:spcBef>
              <a:spcAft>
                <a:spcPts val="0"/>
              </a:spcAft>
              <a:buNone/>
            </a:pPr>
            <a:r>
              <a:t/>
            </a:r>
            <a:endParaRPr sz="2500">
              <a:solidFill>
                <a:srgbClr val="F3F3F3"/>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3" name="Shape 353"/>
        <p:cNvGrpSpPr/>
        <p:nvPr/>
      </p:nvGrpSpPr>
      <p:grpSpPr>
        <a:xfrm>
          <a:off x="0" y="0"/>
          <a:ext cx="0" cy="0"/>
          <a:chOff x="0" y="0"/>
          <a:chExt cx="0" cy="0"/>
        </a:xfrm>
      </p:grpSpPr>
      <p:sp>
        <p:nvSpPr>
          <p:cNvPr id="354" name="Google Shape;354;p59"/>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af">
                <a:solidFill>
                  <a:srgbClr val="CC0000"/>
                </a:solidFill>
              </a:rPr>
              <a:t>School Nurse</a:t>
            </a:r>
            <a:endParaRPr sz="2500">
              <a:solidFill>
                <a:srgbClr val="F3F3F3"/>
              </a:solidFill>
            </a:endParaRPr>
          </a:p>
          <a:p>
            <a:pPr indent="-355600" lvl="0" marL="457200" rtl="0" algn="l">
              <a:spcBef>
                <a:spcPts val="0"/>
              </a:spcBef>
              <a:spcAft>
                <a:spcPts val="0"/>
              </a:spcAft>
              <a:buClr>
                <a:srgbClr val="F3F3F3"/>
              </a:buClr>
              <a:buSzPts val="2000"/>
              <a:buChar char="●"/>
            </a:pPr>
            <a:r>
              <a:rPr lang="af" sz="2000" u="sng">
                <a:solidFill>
                  <a:srgbClr val="F3F3F3"/>
                </a:solidFill>
              </a:rPr>
              <a:t>Sue Simpson</a:t>
            </a:r>
            <a:r>
              <a:rPr lang="af" sz="2000">
                <a:solidFill>
                  <a:srgbClr val="F3F3F3"/>
                </a:solidFill>
              </a:rPr>
              <a:t> is our school nurse. She can provide basic first aid treatment for accidents that occur at school and administer Tylenol, with consent, for low grade fevers that come on at school. </a:t>
            </a:r>
            <a:endParaRPr sz="2000">
              <a:solidFill>
                <a:srgbClr val="F3F3F3"/>
              </a:solidFill>
            </a:endParaRPr>
          </a:p>
          <a:p>
            <a:pPr indent="-355600" lvl="0" marL="457200" rtl="0" algn="l">
              <a:spcBef>
                <a:spcPts val="0"/>
              </a:spcBef>
              <a:spcAft>
                <a:spcPts val="0"/>
              </a:spcAft>
              <a:buClr>
                <a:srgbClr val="F3F3F3"/>
              </a:buClr>
              <a:buSzPts val="2000"/>
              <a:buChar char="●"/>
            </a:pPr>
            <a:r>
              <a:rPr lang="af" sz="2000">
                <a:solidFill>
                  <a:srgbClr val="F3F3F3"/>
                </a:solidFill>
              </a:rPr>
              <a:t>If students need to take medicine at school, please send the medicine in the original container with a note. </a:t>
            </a:r>
            <a:endParaRPr sz="2000">
              <a:solidFill>
                <a:srgbClr val="F3F3F3"/>
              </a:solidFill>
            </a:endParaRPr>
          </a:p>
          <a:p>
            <a:pPr indent="-355600" lvl="0" marL="457200" rtl="0" algn="l">
              <a:spcBef>
                <a:spcPts val="0"/>
              </a:spcBef>
              <a:spcAft>
                <a:spcPts val="0"/>
              </a:spcAft>
              <a:buClr>
                <a:srgbClr val="F3F3F3"/>
              </a:buClr>
              <a:buSzPts val="2000"/>
              <a:buChar char="●"/>
            </a:pPr>
            <a:r>
              <a:rPr lang="af" sz="2000">
                <a:solidFill>
                  <a:srgbClr val="F3F3F3"/>
                </a:solidFill>
              </a:rPr>
              <a:t>Vision screenings are done for students in grades K, 1st, 3rd, 5th, and upon teacher referral. Hearing screenings are done for grades K, 1st, 4th, and upon teacher referral.</a:t>
            </a:r>
            <a:endParaRPr sz="200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8" name="Shape 358"/>
        <p:cNvGrpSpPr/>
        <p:nvPr/>
      </p:nvGrpSpPr>
      <p:grpSpPr>
        <a:xfrm>
          <a:off x="0" y="0"/>
          <a:ext cx="0" cy="0"/>
          <a:chOff x="0" y="0"/>
          <a:chExt cx="0" cy="0"/>
        </a:xfrm>
      </p:grpSpPr>
      <p:sp>
        <p:nvSpPr>
          <p:cNvPr id="359" name="Google Shape;359;p60"/>
          <p:cNvSpPr txBox="1"/>
          <p:nvPr>
            <p:ph type="title"/>
          </p:nvPr>
        </p:nvSpPr>
        <p:spPr>
          <a:xfrm>
            <a:off x="250025" y="450150"/>
            <a:ext cx="87153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Ways to get involved…</a:t>
            </a:r>
            <a:endParaRPr>
              <a:solidFill>
                <a:srgbClr val="CC0000"/>
              </a:solidFill>
            </a:endParaRPr>
          </a:p>
          <a:p>
            <a:pPr indent="0" lvl="0" marL="0" rtl="0" algn="l">
              <a:spcBef>
                <a:spcPts val="0"/>
              </a:spcBef>
              <a:spcAft>
                <a:spcPts val="0"/>
              </a:spcAft>
              <a:buNone/>
            </a:pPr>
            <a:r>
              <a:t/>
            </a:r>
            <a:endParaRPr sz="2400">
              <a:solidFill>
                <a:srgbClr val="CC0000"/>
              </a:solidFill>
            </a:endParaRPr>
          </a:p>
          <a:p>
            <a:pPr indent="-387350" lvl="0" marL="457200" rtl="0" algn="l">
              <a:spcBef>
                <a:spcPts val="0"/>
              </a:spcBef>
              <a:spcAft>
                <a:spcPts val="0"/>
              </a:spcAft>
              <a:buClr>
                <a:schemeClr val="accent2"/>
              </a:buClr>
              <a:buSzPts val="2500"/>
              <a:buChar char="●"/>
            </a:pPr>
            <a:r>
              <a:rPr lang="af" sz="2500">
                <a:solidFill>
                  <a:schemeClr val="accent2"/>
                </a:solidFill>
              </a:rPr>
              <a:t>PTO (First Thursday of the month)</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Classroom Volunteer</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Field Trip Chaperone</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Party Volunteer</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Lunch Guest</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School Board Meetings (second Thursday of the month)</a:t>
            </a:r>
            <a:endParaRPr sz="2500">
              <a:solidFill>
                <a:schemeClr val="accent2"/>
              </a:solidFill>
            </a:endParaRPr>
          </a:p>
          <a:p>
            <a:pPr indent="0" lvl="0" marL="0" rtl="0" algn="l">
              <a:spcBef>
                <a:spcPts val="0"/>
              </a:spcBef>
              <a:spcAft>
                <a:spcPts val="0"/>
              </a:spcAft>
              <a:buNone/>
            </a:pPr>
            <a:r>
              <a:t/>
            </a:r>
            <a:endParaRPr sz="7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3" name="Shape 363"/>
        <p:cNvGrpSpPr/>
        <p:nvPr/>
      </p:nvGrpSpPr>
      <p:grpSpPr>
        <a:xfrm>
          <a:off x="0" y="0"/>
          <a:ext cx="0" cy="0"/>
          <a:chOff x="0" y="0"/>
          <a:chExt cx="0" cy="0"/>
        </a:xfrm>
      </p:grpSpPr>
      <p:sp>
        <p:nvSpPr>
          <p:cNvPr id="364" name="Google Shape;364;p61"/>
          <p:cNvSpPr txBox="1"/>
          <p:nvPr>
            <p:ph type="title"/>
          </p:nvPr>
        </p:nvSpPr>
        <p:spPr>
          <a:xfrm>
            <a:off x="250025" y="450150"/>
            <a:ext cx="87153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Special School-Wide Functions</a:t>
            </a:r>
            <a:endParaRPr>
              <a:solidFill>
                <a:srgbClr val="CC0000"/>
              </a:solidFill>
            </a:endParaRPr>
          </a:p>
          <a:p>
            <a:pPr indent="0" lvl="0" marL="0" rtl="0" algn="l">
              <a:spcBef>
                <a:spcPts val="0"/>
              </a:spcBef>
              <a:spcAft>
                <a:spcPts val="0"/>
              </a:spcAft>
              <a:buNone/>
            </a:pPr>
            <a:r>
              <a:rPr lang="af" sz="1500">
                <a:solidFill>
                  <a:srgbClr val="CC0000"/>
                </a:solidFill>
              </a:rPr>
              <a:t>*This is a list of things we have done in the past. Functions will vary from year to year.</a:t>
            </a:r>
            <a:endParaRPr sz="1500">
              <a:solidFill>
                <a:srgbClr val="CC0000"/>
              </a:solidFill>
            </a:endParaRPr>
          </a:p>
          <a:p>
            <a:pPr indent="0" lvl="0" marL="0" rtl="0" algn="l">
              <a:spcBef>
                <a:spcPts val="0"/>
              </a:spcBef>
              <a:spcAft>
                <a:spcPts val="0"/>
              </a:spcAft>
              <a:buNone/>
            </a:pPr>
            <a:r>
              <a:t/>
            </a:r>
            <a:endParaRPr sz="1500">
              <a:solidFill>
                <a:srgbClr val="CC0000"/>
              </a:solidFill>
            </a:endParaRPr>
          </a:p>
          <a:p>
            <a:pPr indent="-387350" lvl="0" marL="457200" rtl="0" algn="l">
              <a:spcBef>
                <a:spcPts val="0"/>
              </a:spcBef>
              <a:spcAft>
                <a:spcPts val="0"/>
              </a:spcAft>
              <a:buClr>
                <a:schemeClr val="accent2"/>
              </a:buClr>
              <a:buSzPts val="2500"/>
              <a:buChar char="●"/>
            </a:pPr>
            <a:r>
              <a:rPr lang="af" sz="2500">
                <a:solidFill>
                  <a:schemeClr val="accent2"/>
                </a:solidFill>
              </a:rPr>
              <a:t>Special Convocations</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Fundraisers </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Veteran’s Day</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Music Concerts</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Movie Nights (PTO)</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Spring Carnival (PTO)</a:t>
            </a:r>
            <a:endParaRPr sz="2500">
              <a:solidFill>
                <a:schemeClr val="accent2"/>
              </a:solidFill>
            </a:endParaRPr>
          </a:p>
          <a:p>
            <a:pPr indent="-387350" lvl="0" marL="457200" rtl="0" algn="l">
              <a:spcBef>
                <a:spcPts val="0"/>
              </a:spcBef>
              <a:spcAft>
                <a:spcPts val="0"/>
              </a:spcAft>
              <a:buClr>
                <a:schemeClr val="accent2"/>
              </a:buClr>
              <a:buSzPts val="2500"/>
              <a:buChar char="●"/>
            </a:pPr>
            <a:r>
              <a:rPr lang="af" sz="2500">
                <a:solidFill>
                  <a:schemeClr val="accent2"/>
                </a:solidFill>
              </a:rPr>
              <a:t>Special Areas Showcase</a:t>
            </a:r>
            <a:endParaRPr sz="2500">
              <a:solidFill>
                <a:schemeClr val="accent2"/>
              </a:solidFill>
            </a:endParaRPr>
          </a:p>
          <a:p>
            <a:pPr indent="0" lvl="0" marL="0" rtl="0" algn="l">
              <a:spcBef>
                <a:spcPts val="0"/>
              </a:spcBef>
              <a:spcAft>
                <a:spcPts val="0"/>
              </a:spcAft>
              <a:buNone/>
            </a:pPr>
            <a:r>
              <a:t/>
            </a:r>
            <a:endParaRPr sz="7200"/>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B7B7B7"/>
        </a:solidFill>
      </p:bgPr>
    </p:bg>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sz="3600">
                <a:solidFill>
                  <a:srgbClr val="000000"/>
                </a:solidFill>
              </a:rPr>
              <a:t>Indiana Academic Standards</a:t>
            </a:r>
            <a:endParaRPr sz="3600">
              <a:solidFill>
                <a:srgbClr val="000000"/>
              </a:solidFill>
            </a:endParaRPr>
          </a:p>
          <a:p>
            <a:pPr indent="0" lvl="0" marL="0" rtl="0" algn="l">
              <a:spcBef>
                <a:spcPts val="0"/>
              </a:spcBef>
              <a:spcAft>
                <a:spcPts val="0"/>
              </a:spcAft>
              <a:buNone/>
            </a:pPr>
            <a:r>
              <a:rPr i="1" lang="af" sz="1500">
                <a:solidFill>
                  <a:srgbClr val="CC0000"/>
                </a:solidFill>
              </a:rPr>
              <a:t>“Standards outline what students need to know, understand, and be able to do.”</a:t>
            </a:r>
            <a:endParaRPr i="1" sz="1500">
              <a:solidFill>
                <a:srgbClr val="CC0000"/>
              </a:solidFill>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D9D9D9"/>
              </a:solidFill>
            </a:endParaRPr>
          </a:p>
          <a:p>
            <a:pPr indent="0" lvl="0" marL="0" rtl="0" algn="l">
              <a:spcBef>
                <a:spcPts val="1600"/>
              </a:spcBef>
              <a:spcAft>
                <a:spcPts val="0"/>
              </a:spcAft>
              <a:buNone/>
            </a:pPr>
            <a:r>
              <a:rPr lang="af" sz="1200">
                <a:solidFill>
                  <a:srgbClr val="000000"/>
                </a:solidFill>
              </a:rPr>
              <a:t>In April of 2014, the Indiana State Board of Education approved the adoption of new standards for English/Language Arts and Mathematics. The science standards were adopted in the spring of 2016. These new standards are the result of a process designed to identify, evaluate, synthesize, and create high-quality, rigorous standards for Indiana students. They have been validated as college and career ready so students who successfully master these objectives by the time they graduate from high school will be ready to go directly into the workplace or a postsecondary educational opportunity without the need of remediation. Academic standards are benchmark measures that define what students should know and be able to do at specified grade levels beginning in kindergarten and progressing through grade twelve. The standards are promulgated as state regulations. </a:t>
            </a:r>
            <a:endParaRPr sz="1200">
              <a:solidFill>
                <a:srgbClr val="000000"/>
              </a:solidFill>
            </a:endParaRPr>
          </a:p>
          <a:p>
            <a:pPr indent="0" lvl="0" marL="0" rtl="0" algn="l">
              <a:spcBef>
                <a:spcPts val="1600"/>
              </a:spcBef>
              <a:spcAft>
                <a:spcPts val="1600"/>
              </a:spcAft>
              <a:buNone/>
            </a:pPr>
            <a:r>
              <a:rPr lang="af" sz="1400">
                <a:solidFill>
                  <a:srgbClr val="000000"/>
                </a:solidFill>
              </a:rPr>
              <a:t>To check out the standards for each subject area and grade level, refer to the Indiana Department of Education website.  </a:t>
            </a:r>
            <a:r>
              <a:rPr lang="af" sz="1100" u="sng">
                <a:solidFill>
                  <a:srgbClr val="CC0000"/>
                </a:solidFill>
                <a:hlinkClick r:id="rId3"/>
              </a:rPr>
              <a:t>http://www.doe.in.gov/standards</a:t>
            </a:r>
            <a:endParaRPr>
              <a:solidFill>
                <a:srgbClr val="CC0000"/>
              </a:solidFill>
            </a:endParaRPr>
          </a:p>
        </p:txBody>
      </p:sp>
      <p:pic>
        <p:nvPicPr>
          <p:cNvPr descr="Indiana Department of Education Home" id="80" name="Google Shape;80;p17"/>
          <p:cNvPicPr preferRelativeResize="0"/>
          <p:nvPr/>
        </p:nvPicPr>
        <p:blipFill>
          <a:blip r:embed="rId4">
            <a:alphaModFix/>
          </a:blip>
          <a:stretch>
            <a:fillRect/>
          </a:stretch>
        </p:blipFill>
        <p:spPr>
          <a:xfrm>
            <a:off x="4310575" y="3993175"/>
            <a:ext cx="4612776" cy="8467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8" name="Shape 368"/>
        <p:cNvGrpSpPr/>
        <p:nvPr/>
      </p:nvGrpSpPr>
      <p:grpSpPr>
        <a:xfrm>
          <a:off x="0" y="0"/>
          <a:ext cx="0" cy="0"/>
          <a:chOff x="0" y="0"/>
          <a:chExt cx="0" cy="0"/>
        </a:xfrm>
      </p:grpSpPr>
      <p:sp>
        <p:nvSpPr>
          <p:cNvPr id="369" name="Google Shape;369;p62"/>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CC0000"/>
              </a:solidFill>
            </a:endParaRPr>
          </a:p>
          <a:p>
            <a:pPr indent="0" lvl="0" marL="0" rtl="0" algn="l">
              <a:spcBef>
                <a:spcPts val="0"/>
              </a:spcBef>
              <a:spcAft>
                <a:spcPts val="0"/>
              </a:spcAft>
              <a:buNone/>
            </a:pPr>
            <a:r>
              <a:rPr lang="af">
                <a:solidFill>
                  <a:srgbClr val="CC0000"/>
                </a:solidFill>
              </a:rPr>
              <a:t>Questions????</a:t>
            </a:r>
            <a:endParaRPr>
              <a:solidFill>
                <a:srgbClr val="CC0000"/>
              </a:solidFill>
            </a:endParaRPr>
          </a:p>
          <a:p>
            <a:pPr indent="0" lvl="0" marL="0" rtl="0" algn="ctr">
              <a:spcBef>
                <a:spcPts val="0"/>
              </a:spcBef>
              <a:spcAft>
                <a:spcPts val="0"/>
              </a:spcAft>
              <a:buNone/>
            </a:pPr>
            <a:r>
              <a:t/>
            </a:r>
            <a:endParaRPr sz="2000">
              <a:solidFill>
                <a:srgbClr val="CC0000"/>
              </a:solidFill>
            </a:endParaRPr>
          </a:p>
          <a:p>
            <a:pPr indent="0" lvl="0" marL="0" rtl="0" algn="l">
              <a:spcBef>
                <a:spcPts val="0"/>
              </a:spcBef>
              <a:spcAft>
                <a:spcPts val="0"/>
              </a:spcAft>
              <a:buNone/>
            </a:pPr>
            <a:r>
              <a:rPr lang="af" sz="2000"/>
              <a:t>Please feel free to contact any staff member with questions about BES Elementary School. Contact information can be found on the school’s website.</a:t>
            </a:r>
            <a:endParaRPr sz="2000" u="sng"/>
          </a:p>
          <a:p>
            <a:pPr indent="0" lvl="0" marL="0" rtl="0" algn="l">
              <a:spcBef>
                <a:spcPts val="0"/>
              </a:spcBef>
              <a:spcAft>
                <a:spcPts val="0"/>
              </a:spcAft>
              <a:buNone/>
            </a:pPr>
            <a:r>
              <a:t/>
            </a:r>
            <a:endParaRPr sz="20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a:p>
            <a:pPr indent="0" lvl="0" marL="0" rtl="0" algn="l">
              <a:spcBef>
                <a:spcPts val="0"/>
              </a:spcBef>
              <a:spcAft>
                <a:spcPts val="0"/>
              </a:spcAft>
              <a:buNone/>
            </a:pPr>
            <a:r>
              <a:t/>
            </a: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15927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af"/>
              <a:t>Vertically Aligned Standards</a:t>
            </a:r>
            <a:endParaRPr/>
          </a:p>
          <a:p>
            <a:pPr indent="0" lvl="0" marL="0" rtl="0" algn="ctr">
              <a:spcBef>
                <a:spcPts val="0"/>
              </a:spcBef>
              <a:spcAft>
                <a:spcPts val="0"/>
              </a:spcAft>
              <a:buNone/>
            </a:pPr>
            <a:r>
              <a:rPr b="1" i="1" lang="af" sz="2000">
                <a:solidFill>
                  <a:srgbClr val="FF0000"/>
                </a:solidFill>
              </a:rPr>
              <a:t>This is the same number sense math standard K-5th grade.</a:t>
            </a:r>
            <a:endParaRPr b="1" i="1" sz="2000">
              <a:solidFill>
                <a:srgbClr val="FF0000"/>
              </a:solidFill>
            </a:endParaRPr>
          </a:p>
        </p:txBody>
      </p:sp>
      <p:sp>
        <p:nvSpPr>
          <p:cNvPr id="86" name="Google Shape;86;p18"/>
          <p:cNvSpPr txBox="1"/>
          <p:nvPr>
            <p:ph idx="1" type="body"/>
          </p:nvPr>
        </p:nvSpPr>
        <p:spPr>
          <a:xfrm>
            <a:off x="311700" y="99702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sz="1200" u="sng"/>
              <a:t>K.NS.1: </a:t>
            </a:r>
            <a:r>
              <a:rPr lang="af" sz="1200"/>
              <a:t>Count to at least 100 by ones and tens and count on by one from any number</a:t>
            </a:r>
            <a:endParaRPr sz="1200"/>
          </a:p>
          <a:p>
            <a:pPr indent="0" lvl="0" marL="0" rtl="0" algn="l">
              <a:spcBef>
                <a:spcPts val="1600"/>
              </a:spcBef>
              <a:spcAft>
                <a:spcPts val="0"/>
              </a:spcAft>
              <a:buNone/>
            </a:pPr>
            <a:r>
              <a:rPr lang="af" sz="1200" u="sng"/>
              <a:t>1.NS.1: </a:t>
            </a:r>
            <a:r>
              <a:rPr lang="af" sz="1200"/>
              <a:t>Count to at least 120 by ones, fives, and tens from any given number. In this range, read and write numerals and represent a number of objects with a written numeral.</a:t>
            </a:r>
            <a:endParaRPr sz="1200"/>
          </a:p>
          <a:p>
            <a:pPr indent="0" lvl="0" marL="0" rtl="0" algn="l">
              <a:spcBef>
                <a:spcPts val="1600"/>
              </a:spcBef>
              <a:spcAft>
                <a:spcPts val="0"/>
              </a:spcAft>
              <a:buNone/>
            </a:pPr>
            <a:r>
              <a:rPr lang="af" sz="1200" u="sng"/>
              <a:t>2.NS.1: </a:t>
            </a:r>
            <a:r>
              <a:rPr lang="af" sz="1200"/>
              <a:t>Count by ones, twos, fives, tens, and hundreds up to at least 1,000 from any given number.</a:t>
            </a:r>
            <a:endParaRPr sz="1200"/>
          </a:p>
          <a:p>
            <a:pPr indent="0" lvl="0" marL="0" rtl="0" algn="l">
              <a:spcBef>
                <a:spcPts val="1600"/>
              </a:spcBef>
              <a:spcAft>
                <a:spcPts val="0"/>
              </a:spcAft>
              <a:buNone/>
            </a:pPr>
            <a:r>
              <a:rPr lang="af" sz="1200" u="sng"/>
              <a:t>3.NS.1:</a:t>
            </a:r>
            <a:r>
              <a:rPr lang="af" sz="1200"/>
              <a:t> Read and write whole numbers up to 10,000. Use words, models, standard form and expanded form to represent and show equivalent forms of whole numbers up to 10,000. </a:t>
            </a:r>
            <a:endParaRPr sz="1200"/>
          </a:p>
          <a:p>
            <a:pPr indent="0" lvl="0" marL="0" rtl="0" algn="l">
              <a:spcBef>
                <a:spcPts val="1600"/>
              </a:spcBef>
              <a:spcAft>
                <a:spcPts val="0"/>
              </a:spcAft>
              <a:buNone/>
            </a:pPr>
            <a:r>
              <a:rPr lang="af" sz="1200" u="sng"/>
              <a:t>4.NS.1:</a:t>
            </a:r>
            <a:r>
              <a:rPr lang="af" sz="1200"/>
              <a:t> Read and write whole numbers up to 1,000,000. Use words, models, standard form and expanded form to represent and show equivalent forms of whole numbers up to 1,000,000.</a:t>
            </a:r>
            <a:endParaRPr sz="1200"/>
          </a:p>
          <a:p>
            <a:pPr indent="0" lvl="0" marL="0" rtl="0" algn="l">
              <a:spcBef>
                <a:spcPts val="1600"/>
              </a:spcBef>
              <a:spcAft>
                <a:spcPts val="1600"/>
              </a:spcAft>
              <a:buNone/>
            </a:pPr>
            <a:r>
              <a:rPr lang="af" sz="1200" u="sng"/>
              <a:t>5.NS.3 and 4: </a:t>
            </a:r>
            <a:r>
              <a:rPr lang="af" sz="1200"/>
              <a:t>Recognize the relationship that in a multi-digit number, a digit in one place represents 10 times as much as it represents in the place to its right, and inversely, a digit in one place represents 1/10 of what it represents in the place to its left. Explain patterns in the number of zeros of the product when multiplying a number by powers of 10, and explain patterns in the placement of the decimal point when a decimal is multiplied or divided by a power of 10. Use whole-number exponents to denote powers of 10.</a:t>
            </a:r>
            <a:endParaRPr sz="1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9"/>
          <p:cNvSpPr txBox="1"/>
          <p:nvPr>
            <p:ph idx="4294967295" type="title"/>
          </p:nvPr>
        </p:nvSpPr>
        <p:spPr>
          <a:xfrm>
            <a:off x="311700" y="372500"/>
            <a:ext cx="8520600" cy="73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District-Wide Initiatives</a:t>
            </a:r>
            <a:endParaRPr/>
          </a:p>
        </p:txBody>
      </p:sp>
      <p:sp>
        <p:nvSpPr>
          <p:cNvPr id="92" name="Google Shape;92;p19"/>
          <p:cNvSpPr txBox="1"/>
          <p:nvPr>
            <p:ph idx="4294967295" type="body"/>
          </p:nvPr>
        </p:nvSpPr>
        <p:spPr>
          <a:xfrm>
            <a:off x="311700" y="900551"/>
            <a:ext cx="3853200" cy="52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f" sz="2400">
                <a:solidFill>
                  <a:srgbClr val="CC0000"/>
                </a:solidFill>
              </a:rPr>
              <a:t>Pacing Guides and Common Assessments</a:t>
            </a:r>
            <a:endParaRPr sz="2400">
              <a:solidFill>
                <a:srgbClr val="CC0000"/>
              </a:solidFill>
            </a:endParaRPr>
          </a:p>
        </p:txBody>
      </p:sp>
      <p:sp>
        <p:nvSpPr>
          <p:cNvPr id="93" name="Google Shape;93;p19"/>
          <p:cNvSpPr txBox="1"/>
          <p:nvPr>
            <p:ph idx="4294967295" type="body"/>
          </p:nvPr>
        </p:nvSpPr>
        <p:spPr>
          <a:xfrm>
            <a:off x="311700" y="1916330"/>
            <a:ext cx="3853200" cy="27531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f" sz="1200">
                <a:solidFill>
                  <a:srgbClr val="FFFFFF"/>
                </a:solidFill>
              </a:rPr>
              <a:t>Teachers and administrators worked with curriculum consultants the past few years to create and implement pacing guides and common assessments for all grade levels. The pacing guide are meant to guide instruction and allow all teachers in a grade level across the district to be on the same concepts at the same time. This promotes collaboration and the ability to administer common grade level assessments. The data from common assessments allows teachers to compare data across the grade level to guide instruction and best meet the needs of all students. </a:t>
            </a:r>
            <a:endParaRPr sz="1200">
              <a:solidFill>
                <a:srgbClr val="FFFFFF"/>
              </a:solidFill>
            </a:endParaRPr>
          </a:p>
        </p:txBody>
      </p:sp>
      <p:sp>
        <p:nvSpPr>
          <p:cNvPr id="94" name="Google Shape;94;p19"/>
          <p:cNvSpPr txBox="1"/>
          <p:nvPr>
            <p:ph idx="4294967295" type="body"/>
          </p:nvPr>
        </p:nvSpPr>
        <p:spPr>
          <a:xfrm>
            <a:off x="4870025" y="376144"/>
            <a:ext cx="3853200" cy="52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f" sz="2400">
                <a:solidFill>
                  <a:srgbClr val="CC0000"/>
                </a:solidFill>
              </a:rPr>
              <a:t>Technology Integration</a:t>
            </a:r>
            <a:endParaRPr sz="2400">
              <a:solidFill>
                <a:srgbClr val="CC0000"/>
              </a:solidFill>
            </a:endParaRPr>
          </a:p>
        </p:txBody>
      </p:sp>
      <p:sp>
        <p:nvSpPr>
          <p:cNvPr id="95" name="Google Shape;95;p19"/>
          <p:cNvSpPr txBox="1"/>
          <p:nvPr>
            <p:ph idx="4294967295" type="body"/>
          </p:nvPr>
        </p:nvSpPr>
        <p:spPr>
          <a:xfrm>
            <a:off x="4979100" y="767980"/>
            <a:ext cx="3853200" cy="275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sz="1200">
                <a:solidFill>
                  <a:srgbClr val="F3F3F3"/>
                </a:solidFill>
              </a:rPr>
              <a:t>Sunman-Dearborn Community School Corporation has invested in increasing technology access and use in all five schools this school year. The operating system has been upgraded, devices added such as Chromebooks and projectors, and we hired technology coaches for teachers to use as resour</a:t>
            </a:r>
            <a:r>
              <a:rPr lang="af" sz="1200">
                <a:solidFill>
                  <a:srgbClr val="FFFFFF"/>
                </a:solidFill>
              </a:rPr>
              <a:t>ces. Teachers will attend technology professional development and students in grades K-12 will take Digital Citizenship courses throughout the school year.</a:t>
            </a:r>
            <a:endParaRPr sz="1200">
              <a:solidFill>
                <a:srgbClr val="FFFFFF"/>
              </a:solidFill>
            </a:endParaRPr>
          </a:p>
          <a:p>
            <a:pPr indent="0" lvl="0" marL="0" rtl="0" algn="l">
              <a:spcBef>
                <a:spcPts val="1600"/>
              </a:spcBef>
              <a:spcAft>
                <a:spcPts val="0"/>
              </a:spcAft>
              <a:buNone/>
            </a:pPr>
            <a:r>
              <a:rPr lang="af" sz="2400">
                <a:solidFill>
                  <a:srgbClr val="CC0000"/>
                </a:solidFill>
              </a:rPr>
              <a:t>Communication </a:t>
            </a:r>
            <a:endParaRPr sz="2400">
              <a:solidFill>
                <a:srgbClr val="CC0000"/>
              </a:solidFill>
            </a:endParaRPr>
          </a:p>
          <a:p>
            <a:pPr indent="0" lvl="0" marL="0" rtl="0" algn="l">
              <a:spcBef>
                <a:spcPts val="1600"/>
              </a:spcBef>
              <a:spcAft>
                <a:spcPts val="0"/>
              </a:spcAft>
              <a:buNone/>
            </a:pPr>
            <a:r>
              <a:rPr lang="af" sz="1100">
                <a:solidFill>
                  <a:srgbClr val="F3F3F3"/>
                </a:solidFill>
              </a:rPr>
              <a:t>The district communicates with students, parents, and the community in several ways including Twitter, monthly Fly Pod webcasts on WCPO, and monthly school board meetings. Follow Dr. Jackson, Superintendent, on Twitter</a:t>
            </a:r>
            <a:endParaRPr sz="1100">
              <a:solidFill>
                <a:srgbClr val="F3F3F3"/>
              </a:solidFill>
            </a:endParaRPr>
          </a:p>
          <a:p>
            <a:pPr indent="0" lvl="0" marL="0" rtl="0" algn="l">
              <a:spcBef>
                <a:spcPts val="1600"/>
              </a:spcBef>
              <a:spcAft>
                <a:spcPts val="0"/>
              </a:spcAft>
              <a:buNone/>
            </a:pPr>
            <a:r>
              <a:rPr b="1" lang="af" sz="1100">
                <a:solidFill>
                  <a:srgbClr val="CC0000"/>
                </a:solidFill>
                <a:highlight>
                  <a:srgbClr val="FFFFFF"/>
                </a:highlight>
              </a:rPr>
              <a:t>@SDCS_SUPER#SDLearningToLead</a:t>
            </a:r>
            <a:endParaRPr b="1" sz="1100">
              <a:solidFill>
                <a:srgbClr val="CC0000"/>
              </a:solidFill>
            </a:endParaRPr>
          </a:p>
          <a:p>
            <a:pPr indent="0" lvl="0" marL="0" rtl="0" algn="l">
              <a:spcBef>
                <a:spcPts val="1600"/>
              </a:spcBef>
              <a:spcAft>
                <a:spcPts val="0"/>
              </a:spcAft>
              <a:buNone/>
            </a:pPr>
            <a:r>
              <a:t/>
            </a:r>
            <a:endParaRPr sz="1500">
              <a:solidFill>
                <a:srgbClr val="F3F3F3"/>
              </a:solidFill>
            </a:endParaRPr>
          </a:p>
          <a:p>
            <a:pPr indent="0" lvl="0" marL="0" rtl="0" algn="l">
              <a:spcBef>
                <a:spcPts val="1600"/>
              </a:spcBef>
              <a:spcAft>
                <a:spcPts val="0"/>
              </a:spcAft>
              <a:buNone/>
            </a:pPr>
            <a:r>
              <a:t/>
            </a:r>
            <a:endParaRPr sz="2400">
              <a:solidFill>
                <a:srgbClr val="F3F3F3"/>
              </a:solidFill>
            </a:endParaRPr>
          </a:p>
          <a:p>
            <a:pPr indent="0" lvl="0" marL="0" rtl="0" algn="l">
              <a:spcBef>
                <a:spcPts val="1600"/>
              </a:spcBef>
              <a:spcAft>
                <a:spcPts val="1600"/>
              </a:spcAft>
              <a:buNone/>
            </a:pPr>
            <a:r>
              <a:t/>
            </a:r>
            <a:endParaRPr sz="2400">
              <a:solidFill>
                <a:srgbClr val="CC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20"/>
          <p:cNvSpPr txBox="1"/>
          <p:nvPr>
            <p:ph idx="4294967295" type="title"/>
          </p:nvPr>
        </p:nvSpPr>
        <p:spPr>
          <a:xfrm>
            <a:off x="311700" y="372500"/>
            <a:ext cx="8520600" cy="73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a:t>School-Wide Initiatives</a:t>
            </a:r>
            <a:endParaRPr/>
          </a:p>
        </p:txBody>
      </p:sp>
      <p:sp>
        <p:nvSpPr>
          <p:cNvPr id="101" name="Google Shape;101;p20"/>
          <p:cNvSpPr txBox="1"/>
          <p:nvPr>
            <p:ph idx="4294967295" type="body"/>
          </p:nvPr>
        </p:nvSpPr>
        <p:spPr>
          <a:xfrm>
            <a:off x="311700" y="900551"/>
            <a:ext cx="3853200" cy="52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f" sz="2400">
                <a:solidFill>
                  <a:srgbClr val="CC0000"/>
                </a:solidFill>
              </a:rPr>
              <a:t>Panther Promise</a:t>
            </a:r>
            <a:endParaRPr sz="2400">
              <a:solidFill>
                <a:srgbClr val="CC0000"/>
              </a:solidFill>
            </a:endParaRPr>
          </a:p>
        </p:txBody>
      </p:sp>
      <p:sp>
        <p:nvSpPr>
          <p:cNvPr id="102" name="Google Shape;102;p20"/>
          <p:cNvSpPr txBox="1"/>
          <p:nvPr>
            <p:ph idx="4294967295" type="body"/>
          </p:nvPr>
        </p:nvSpPr>
        <p:spPr>
          <a:xfrm>
            <a:off x="311700" y="1507051"/>
            <a:ext cx="3853200" cy="212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af" sz="1200">
                <a:solidFill>
                  <a:srgbClr val="FFFFFF"/>
                </a:solidFill>
              </a:rPr>
              <a:t>A group of teachers worked together to develop a school-wide, positive behavior system for BES. This system establishes clear expectations and consequences for students and staff members. The Panther Promise is for common areas of the school. For more information and for the procedure handbook, please refer to the school’s website. </a:t>
            </a:r>
            <a:endParaRPr sz="1200"/>
          </a:p>
          <a:p>
            <a:pPr indent="0" lvl="0" marL="0" rtl="0" algn="l">
              <a:spcBef>
                <a:spcPts val="1600"/>
              </a:spcBef>
              <a:spcAft>
                <a:spcPts val="0"/>
              </a:spcAft>
              <a:buNone/>
            </a:pPr>
            <a:r>
              <a:rPr lang="af" sz="1200"/>
              <a:t>The school motto is:</a:t>
            </a:r>
            <a:endParaRPr sz="1200"/>
          </a:p>
          <a:p>
            <a:pPr indent="0" lvl="0" marL="0" rtl="0" algn="l">
              <a:spcBef>
                <a:spcPts val="1600"/>
              </a:spcBef>
              <a:spcAft>
                <a:spcPts val="1600"/>
              </a:spcAft>
              <a:buNone/>
            </a:pPr>
            <a:r>
              <a:rPr lang="af" sz="2000"/>
              <a:t>Panther Promise: </a:t>
            </a:r>
            <a:r>
              <a:rPr b="1" lang="af" sz="2000" u="sng">
                <a:solidFill>
                  <a:srgbClr val="FF0000"/>
                </a:solidFill>
              </a:rPr>
              <a:t> </a:t>
            </a:r>
            <a:r>
              <a:rPr b="1" lang="af" sz="2000" u="sng">
                <a:solidFill>
                  <a:srgbClr val="CC0000"/>
                </a:solidFill>
              </a:rPr>
              <a:t>I will be</a:t>
            </a:r>
            <a:r>
              <a:rPr lang="af" sz="2000"/>
              <a:t> </a:t>
            </a:r>
            <a:r>
              <a:rPr b="1" lang="af" sz="2000" u="sng">
                <a:solidFill>
                  <a:srgbClr val="CC0000"/>
                </a:solidFill>
              </a:rPr>
              <a:t>ready to learn, be respectful, be responsible and safe!</a:t>
            </a:r>
            <a:endParaRPr b="1" sz="2000" u="sng">
              <a:solidFill>
                <a:srgbClr val="CC0000"/>
              </a:solidFill>
            </a:endParaRPr>
          </a:p>
        </p:txBody>
      </p:sp>
      <p:sp>
        <p:nvSpPr>
          <p:cNvPr id="103" name="Google Shape;103;p20"/>
          <p:cNvSpPr txBox="1"/>
          <p:nvPr>
            <p:ph idx="4294967295" type="body"/>
          </p:nvPr>
        </p:nvSpPr>
        <p:spPr>
          <a:xfrm>
            <a:off x="4905750" y="900544"/>
            <a:ext cx="3853200" cy="524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af" sz="2400">
                <a:solidFill>
                  <a:srgbClr val="CC0000"/>
                </a:solidFill>
              </a:rPr>
              <a:t>Professional Learning Communities</a:t>
            </a:r>
            <a:endParaRPr sz="2400">
              <a:solidFill>
                <a:srgbClr val="CC0000"/>
              </a:solidFill>
            </a:endParaRPr>
          </a:p>
        </p:txBody>
      </p:sp>
      <p:sp>
        <p:nvSpPr>
          <p:cNvPr id="104" name="Google Shape;104;p20"/>
          <p:cNvSpPr txBox="1"/>
          <p:nvPr>
            <p:ph idx="4294967295" type="body"/>
          </p:nvPr>
        </p:nvSpPr>
        <p:spPr>
          <a:xfrm>
            <a:off x="4905750" y="1195205"/>
            <a:ext cx="3853200" cy="275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400"/>
          </a:p>
          <a:p>
            <a:pPr indent="0" lvl="0" marL="0" rtl="0" algn="l">
              <a:spcBef>
                <a:spcPts val="1600"/>
              </a:spcBef>
              <a:spcAft>
                <a:spcPts val="0"/>
              </a:spcAft>
              <a:buNone/>
            </a:pPr>
            <a:r>
              <a:rPr lang="af" sz="1200">
                <a:solidFill>
                  <a:srgbClr val="FFFFFF"/>
                </a:solidFill>
              </a:rPr>
              <a:t>Our school has several staff committees to improve the culture, learning environment, and instruction at BES. The committees include: School Leadership Team, PBIS-Panther Promise, Technology, Safety, MTSS, and Social.</a:t>
            </a:r>
            <a:endParaRPr sz="1200">
              <a:solidFill>
                <a:srgbClr val="FFFFFF"/>
              </a:solidFill>
            </a:endParaRPr>
          </a:p>
          <a:p>
            <a:pPr indent="0" lvl="0" marL="0" rtl="0" algn="l">
              <a:spcBef>
                <a:spcPts val="1600"/>
              </a:spcBef>
              <a:spcAft>
                <a:spcPts val="0"/>
              </a:spcAft>
              <a:buNone/>
            </a:pPr>
            <a:r>
              <a:rPr lang="af" sz="2400">
                <a:solidFill>
                  <a:srgbClr val="CC0000"/>
                </a:solidFill>
              </a:rPr>
              <a:t>Communication</a:t>
            </a:r>
            <a:endParaRPr sz="2400">
              <a:solidFill>
                <a:srgbClr val="CC0000"/>
              </a:solidFill>
            </a:endParaRPr>
          </a:p>
          <a:p>
            <a:pPr indent="0" lvl="0" marL="0" rtl="0" algn="l">
              <a:spcBef>
                <a:spcPts val="1600"/>
              </a:spcBef>
              <a:spcAft>
                <a:spcPts val="0"/>
              </a:spcAft>
              <a:buNone/>
            </a:pPr>
            <a:r>
              <a:rPr lang="af" sz="1200">
                <a:solidFill>
                  <a:srgbClr val="EFEFEF"/>
                </a:solidFill>
              </a:rPr>
              <a:t>BES</a:t>
            </a:r>
            <a:r>
              <a:rPr lang="af" sz="1200">
                <a:solidFill>
                  <a:srgbClr val="EFEFEF"/>
                </a:solidFill>
              </a:rPr>
              <a:t> has a website, Twitter, Facebook and monthly newsletters. Teachers also communicate to parents by calling, sending emails, and/or notes. Students in grades K-2 use take-home folders and grades 3-5 use agenda books for homework, discipline records, and school to home correspondences. </a:t>
            </a:r>
            <a:endParaRPr sz="1200">
              <a:solidFill>
                <a:srgbClr val="EFEFEF"/>
              </a:solidFill>
            </a:endParaRPr>
          </a:p>
          <a:p>
            <a:pPr indent="0" lvl="0" marL="0" rtl="0" algn="l">
              <a:spcBef>
                <a:spcPts val="1600"/>
              </a:spcBef>
              <a:spcAft>
                <a:spcPts val="0"/>
              </a:spcAft>
              <a:buNone/>
            </a:pPr>
            <a:r>
              <a:t/>
            </a:r>
            <a:endParaRPr sz="2400">
              <a:solidFill>
                <a:srgbClr val="EFEFEF"/>
              </a:solidFill>
            </a:endParaRPr>
          </a:p>
          <a:p>
            <a:pPr indent="0" lvl="0" marL="0" rtl="0" algn="l">
              <a:spcBef>
                <a:spcPts val="1600"/>
              </a:spcBef>
              <a:spcAft>
                <a:spcPts val="0"/>
              </a:spcAft>
              <a:buNone/>
            </a:pPr>
            <a:r>
              <a:t/>
            </a:r>
            <a:endParaRPr sz="2400">
              <a:solidFill>
                <a:srgbClr val="CC0000"/>
              </a:solidFill>
            </a:endParaRPr>
          </a:p>
          <a:p>
            <a:pPr indent="0" lvl="0" marL="0" rtl="0" algn="l">
              <a:spcBef>
                <a:spcPts val="1600"/>
              </a:spcBef>
              <a:spcAft>
                <a:spcPts val="1600"/>
              </a:spcAft>
              <a:buNone/>
            </a:pPr>
            <a:r>
              <a:t/>
            </a:r>
            <a:endParaRPr sz="1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E06666"/>
        </a:solidFill>
      </p:bgPr>
    </p:bg>
    <p:spTree>
      <p:nvGrpSpPr>
        <p:cNvPr id="108" name="Shape 108"/>
        <p:cNvGrpSpPr/>
        <p:nvPr/>
      </p:nvGrpSpPr>
      <p:grpSpPr>
        <a:xfrm>
          <a:off x="0" y="0"/>
          <a:ext cx="0" cy="0"/>
          <a:chOff x="0" y="0"/>
          <a:chExt cx="0" cy="0"/>
        </a:xfrm>
      </p:grpSpPr>
      <p:sp>
        <p:nvSpPr>
          <p:cNvPr id="109" name="Google Shape;109;p21"/>
          <p:cNvSpPr txBox="1"/>
          <p:nvPr/>
        </p:nvSpPr>
        <p:spPr>
          <a:xfrm>
            <a:off x="267900" y="258950"/>
            <a:ext cx="8599200" cy="105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af" sz="4800">
                <a:latin typeface="Rock Salt"/>
                <a:ea typeface="Rock Salt"/>
                <a:cs typeface="Rock Salt"/>
                <a:sym typeface="Rock Salt"/>
              </a:rPr>
              <a:t>Classroom Discipline</a:t>
            </a:r>
            <a:endParaRPr b="1" sz="4800">
              <a:latin typeface="Rock Salt"/>
              <a:ea typeface="Rock Salt"/>
              <a:cs typeface="Rock Salt"/>
              <a:sym typeface="Rock Salt"/>
            </a:endParaRPr>
          </a:p>
        </p:txBody>
      </p:sp>
      <p:sp>
        <p:nvSpPr>
          <p:cNvPr id="110" name="Google Shape;110;p21"/>
          <p:cNvSpPr txBox="1"/>
          <p:nvPr/>
        </p:nvSpPr>
        <p:spPr>
          <a:xfrm>
            <a:off x="312550" y="1393025"/>
            <a:ext cx="2580600" cy="324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21"/>
          <p:cNvSpPr txBox="1"/>
          <p:nvPr/>
        </p:nvSpPr>
        <p:spPr>
          <a:xfrm>
            <a:off x="642950" y="1544825"/>
            <a:ext cx="8134800" cy="116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af"/>
              <a:t>The Panther Promise is the school-wide discipline system for all common areas such as the cafeteria, restrooms, playground, computer labs, science labs, and hallways. To maintain teacher autonomy, individual teachers have a </a:t>
            </a:r>
            <a:r>
              <a:rPr lang="af"/>
              <a:t>discipline</a:t>
            </a:r>
            <a:r>
              <a:rPr lang="af"/>
              <a:t> system within their own classroom. Classroom discipline systems vary from teacher to teacher and grade to grade. All classrooms have a discipline system, including clear expectations, procedures, and consequences. Many classrooms use the clip chart system.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descr="Image result for clip chart image" id="112" name="Google Shape;112;p21"/>
          <p:cNvPicPr preferRelativeResize="0"/>
          <p:nvPr/>
        </p:nvPicPr>
        <p:blipFill>
          <a:blip r:embed="rId3">
            <a:alphaModFix/>
          </a:blip>
          <a:stretch>
            <a:fillRect/>
          </a:stretch>
        </p:blipFill>
        <p:spPr>
          <a:xfrm>
            <a:off x="3642950" y="2705825"/>
            <a:ext cx="1701100" cy="2268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